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32918400" cy="32918400"/>
  <p:notesSz cx="6858000" cy="9144000"/>
  <p:defaultTextStyle>
    <a:defPPr>
      <a:defRPr lang="en-US"/>
    </a:defPPr>
    <a:lvl1pPr marL="0" algn="l" defTabSz="3762024" rtl="0" eaLnBrk="1" latinLnBrk="0" hangingPunct="1">
      <a:defRPr sz="7400" kern="1200">
        <a:solidFill>
          <a:schemeClr val="tx1"/>
        </a:solidFill>
        <a:latin typeface="+mn-lt"/>
        <a:ea typeface="+mn-ea"/>
        <a:cs typeface="+mn-cs"/>
      </a:defRPr>
    </a:lvl1pPr>
    <a:lvl2pPr marL="1881012" algn="l" defTabSz="3762024" rtl="0" eaLnBrk="1" latinLnBrk="0" hangingPunct="1">
      <a:defRPr sz="7400" kern="1200">
        <a:solidFill>
          <a:schemeClr val="tx1"/>
        </a:solidFill>
        <a:latin typeface="+mn-lt"/>
        <a:ea typeface="+mn-ea"/>
        <a:cs typeface="+mn-cs"/>
      </a:defRPr>
    </a:lvl2pPr>
    <a:lvl3pPr marL="3762024" algn="l" defTabSz="3762024" rtl="0" eaLnBrk="1" latinLnBrk="0" hangingPunct="1">
      <a:defRPr sz="7400" kern="1200">
        <a:solidFill>
          <a:schemeClr val="tx1"/>
        </a:solidFill>
        <a:latin typeface="+mn-lt"/>
        <a:ea typeface="+mn-ea"/>
        <a:cs typeface="+mn-cs"/>
      </a:defRPr>
    </a:lvl3pPr>
    <a:lvl4pPr marL="5643037" algn="l" defTabSz="3762024" rtl="0" eaLnBrk="1" latinLnBrk="0" hangingPunct="1">
      <a:defRPr sz="7400" kern="1200">
        <a:solidFill>
          <a:schemeClr val="tx1"/>
        </a:solidFill>
        <a:latin typeface="+mn-lt"/>
        <a:ea typeface="+mn-ea"/>
        <a:cs typeface="+mn-cs"/>
      </a:defRPr>
    </a:lvl4pPr>
    <a:lvl5pPr marL="7524049" algn="l" defTabSz="3762024" rtl="0" eaLnBrk="1" latinLnBrk="0" hangingPunct="1">
      <a:defRPr sz="7400" kern="1200">
        <a:solidFill>
          <a:schemeClr val="tx1"/>
        </a:solidFill>
        <a:latin typeface="+mn-lt"/>
        <a:ea typeface="+mn-ea"/>
        <a:cs typeface="+mn-cs"/>
      </a:defRPr>
    </a:lvl5pPr>
    <a:lvl6pPr marL="9405061" algn="l" defTabSz="3762024" rtl="0" eaLnBrk="1" latinLnBrk="0" hangingPunct="1">
      <a:defRPr sz="7400" kern="1200">
        <a:solidFill>
          <a:schemeClr val="tx1"/>
        </a:solidFill>
        <a:latin typeface="+mn-lt"/>
        <a:ea typeface="+mn-ea"/>
        <a:cs typeface="+mn-cs"/>
      </a:defRPr>
    </a:lvl6pPr>
    <a:lvl7pPr marL="11286073" algn="l" defTabSz="3762024" rtl="0" eaLnBrk="1" latinLnBrk="0" hangingPunct="1">
      <a:defRPr sz="7400" kern="1200">
        <a:solidFill>
          <a:schemeClr val="tx1"/>
        </a:solidFill>
        <a:latin typeface="+mn-lt"/>
        <a:ea typeface="+mn-ea"/>
        <a:cs typeface="+mn-cs"/>
      </a:defRPr>
    </a:lvl7pPr>
    <a:lvl8pPr marL="13167086" algn="l" defTabSz="3762024" rtl="0" eaLnBrk="1" latinLnBrk="0" hangingPunct="1">
      <a:defRPr sz="7400" kern="1200">
        <a:solidFill>
          <a:schemeClr val="tx1"/>
        </a:solidFill>
        <a:latin typeface="+mn-lt"/>
        <a:ea typeface="+mn-ea"/>
        <a:cs typeface="+mn-cs"/>
      </a:defRPr>
    </a:lvl8pPr>
    <a:lvl9pPr marL="15048098" algn="l" defTabSz="3762024" rtl="0" eaLnBrk="1" latinLnBrk="0" hangingPunct="1">
      <a:defRPr sz="7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6" d="100"/>
          <a:sy n="16" d="100"/>
        </p:scale>
        <p:origin x="2328" y="96"/>
      </p:cViewPr>
      <p:guideLst>
        <p:guide orient="horz" pos="10368"/>
        <p:guide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5" y="22387906"/>
            <a:ext cx="3294392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lIns="376202" tIns="188101" rIns="376202" bIns="188101" anchor="ctr"/>
          <a:lstStyle/>
          <a:p>
            <a:pPr algn="ctr" eaLnBrk="1" latinLnBrk="0" hangingPunct="1"/>
            <a:endParaRPr kumimoji="0" lang="en-US"/>
          </a:p>
        </p:txBody>
      </p:sp>
      <p:sp>
        <p:nvSpPr>
          <p:cNvPr id="9" name="Title 8"/>
          <p:cNvSpPr>
            <a:spLocks noGrp="1"/>
          </p:cNvSpPr>
          <p:nvPr>
            <p:ph type="ctrTitle"/>
          </p:nvPr>
        </p:nvSpPr>
        <p:spPr>
          <a:xfrm>
            <a:off x="2468880" y="8412487"/>
            <a:ext cx="27980640" cy="8782853"/>
          </a:xfrm>
        </p:spPr>
        <p:txBody>
          <a:bodyPr vert="horz" anchor="b">
            <a:normAutofit/>
            <a:scene3d>
              <a:camera prst="orthographicFront"/>
              <a:lightRig rig="soft" dir="t"/>
            </a:scene3d>
            <a:sp3d prstMaterial="softEdge">
              <a:bevelT w="25400" h="25400"/>
            </a:sp3d>
          </a:bodyPr>
          <a:lstStyle>
            <a:lvl1pPr algn="r">
              <a:defRPr sz="197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2468880" y="17335714"/>
            <a:ext cx="27980640" cy="5758579"/>
          </a:xfrm>
        </p:spPr>
        <p:txBody>
          <a:bodyPr lIns="188101" rIns="188101"/>
          <a:lstStyle>
            <a:lvl1pPr marL="0" marR="263342" indent="0" algn="r">
              <a:buNone/>
              <a:defRPr>
                <a:solidFill>
                  <a:schemeClr val="tx2"/>
                </a:solidFill>
              </a:defRPr>
            </a:lvl1pPr>
            <a:lvl2pPr marL="1881012" indent="0" algn="ctr">
              <a:buNone/>
            </a:lvl2pPr>
            <a:lvl3pPr marL="3762024" indent="0" algn="ctr">
              <a:buNone/>
            </a:lvl3pPr>
            <a:lvl4pPr marL="5643037" indent="0" algn="ctr">
              <a:buNone/>
            </a:lvl4pPr>
            <a:lvl5pPr marL="7524049" indent="0" algn="ctr">
              <a:buNone/>
            </a:lvl5pPr>
            <a:lvl6pPr marL="9405061" indent="0" algn="ctr">
              <a:buNone/>
            </a:lvl6pPr>
            <a:lvl7pPr marL="11286073" indent="0" algn="ctr">
              <a:buNone/>
            </a:lvl7pPr>
            <a:lvl8pPr marL="13167086" indent="0" algn="ctr">
              <a:buNone/>
            </a:lvl8pPr>
            <a:lvl9pPr marL="15048098" indent="0" algn="ctr">
              <a:buNone/>
            </a:lvl9pPr>
            <a:extLst/>
          </a:lstStyle>
          <a:p>
            <a:r>
              <a:rPr kumimoji="0" lang="en-US"/>
              <a:t>Click to edit Master subtitle style</a:t>
            </a:r>
          </a:p>
        </p:txBody>
      </p:sp>
      <p:grpSp>
        <p:nvGrpSpPr>
          <p:cNvPr id="2" name="Group 1"/>
          <p:cNvGrpSpPr/>
          <p:nvPr/>
        </p:nvGrpSpPr>
        <p:grpSpPr>
          <a:xfrm>
            <a:off x="-13552" y="23774400"/>
            <a:ext cx="32931954" cy="9178022"/>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DE1E5BE-79EA-4EAD-B688-4E7F2BBE56D0}" type="datetimeFigureOut">
              <a:rPr lang="en-US" smtClean="0"/>
              <a:pPr/>
              <a:t>2/22/2018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A550635-60F2-476C-BD38-C474D7EE977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1645920" y="7110382"/>
            <a:ext cx="29626560" cy="2105314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DE1E5BE-79EA-4EAD-B688-4E7F2BBE56D0}"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50635-60F2-476C-BD38-C474D7EE97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638447" y="1318274"/>
            <a:ext cx="6398892" cy="2684525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645920" y="1318277"/>
            <a:ext cx="22768560" cy="26845248"/>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DE1E5BE-79EA-4EAD-B688-4E7F2BBE56D0}"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50635-60F2-476C-BD38-C474D7EE97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DE1E5BE-79EA-4EAD-B688-4E7F2BBE56D0}"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50635-60F2-476C-BD38-C474D7EE9770}"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554" y="5086618"/>
            <a:ext cx="27980640" cy="8778240"/>
          </a:xfrm>
        </p:spPr>
        <p:txBody>
          <a:bodyPr vert="horz" anchor="b">
            <a:normAutofit/>
            <a:scene3d>
              <a:camera prst="orthographicFront"/>
              <a:lightRig rig="soft" dir="t"/>
            </a:scene3d>
            <a:sp3d prstMaterial="softEdge">
              <a:bevelT w="25400" h="25400"/>
            </a:sp3d>
          </a:bodyPr>
          <a:lstStyle>
            <a:lvl1pPr algn="r">
              <a:buNone/>
              <a:defRPr sz="197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14121767" y="14072218"/>
            <a:ext cx="16459200" cy="6983462"/>
          </a:xfrm>
        </p:spPr>
        <p:txBody>
          <a:bodyPr lIns="376202" rIns="376202" anchor="t"/>
          <a:lstStyle>
            <a:lvl1pPr marL="0" indent="0" algn="l">
              <a:buNone/>
              <a:defRPr sz="9500">
                <a:solidFill>
                  <a:schemeClr val="tx1"/>
                </a:solidFill>
              </a:defRPr>
            </a:lvl1pPr>
            <a:lvl2pPr>
              <a:buNone/>
              <a:defRPr sz="7400">
                <a:solidFill>
                  <a:schemeClr val="tx1">
                    <a:tint val="75000"/>
                  </a:schemeClr>
                </a:solidFill>
              </a:defRPr>
            </a:lvl2pPr>
            <a:lvl3pPr>
              <a:buNone/>
              <a:defRPr sz="6600">
                <a:solidFill>
                  <a:schemeClr val="tx1">
                    <a:tint val="75000"/>
                  </a:schemeClr>
                </a:solidFill>
              </a:defRPr>
            </a:lvl3pPr>
            <a:lvl4pPr>
              <a:buNone/>
              <a:defRPr sz="5800">
                <a:solidFill>
                  <a:schemeClr val="tx1">
                    <a:tint val="75000"/>
                  </a:schemeClr>
                </a:solidFill>
              </a:defRPr>
            </a:lvl4pPr>
            <a:lvl5pPr>
              <a:buNone/>
              <a:defRPr sz="58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DE1E5BE-79EA-4EAD-B688-4E7F2BBE56D0}" type="datetimeFigureOut">
              <a:rPr lang="en-US" smtClean="0"/>
              <a:pPr/>
              <a:t>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50635-60F2-476C-BD38-C474D7EE9770}" type="slidenum">
              <a:rPr lang="en-US" smtClean="0"/>
              <a:pPr/>
              <a:t>‹#›</a:t>
            </a:fld>
            <a:endParaRPr lang="en-US"/>
          </a:p>
        </p:txBody>
      </p:sp>
      <p:sp>
        <p:nvSpPr>
          <p:cNvPr id="7" name="Chevron 6"/>
          <p:cNvSpPr/>
          <p:nvPr/>
        </p:nvSpPr>
        <p:spPr>
          <a:xfrm>
            <a:off x="13092048" y="14426266"/>
            <a:ext cx="658368" cy="109728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376202" tIns="188101" rIns="376202" bIns="188101" anchor="ctr"/>
          <a:lstStyle/>
          <a:p>
            <a:pPr algn="l" eaLnBrk="1" latinLnBrk="0" hangingPunct="1"/>
            <a:endParaRPr kumimoji="0" lang="en-US"/>
          </a:p>
        </p:txBody>
      </p:sp>
      <p:sp>
        <p:nvSpPr>
          <p:cNvPr id="8" name="Chevron 7"/>
          <p:cNvSpPr/>
          <p:nvPr/>
        </p:nvSpPr>
        <p:spPr>
          <a:xfrm>
            <a:off x="12420950" y="14426266"/>
            <a:ext cx="658368" cy="109728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376202" tIns="188101" rIns="376202" bIns="188101" anchor="ctr"/>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645920" y="7110377"/>
            <a:ext cx="14538960" cy="21724622"/>
          </a:xfrm>
        </p:spPr>
        <p:txBody>
          <a:bodyPr/>
          <a:lstStyle>
            <a:lvl1pPr>
              <a:defRPr sz="11500"/>
            </a:lvl1pPr>
            <a:lvl2pPr>
              <a:defRPr sz="9900"/>
            </a:lvl2pPr>
            <a:lvl3pPr>
              <a:defRPr sz="8200"/>
            </a:lvl3pPr>
            <a:lvl4pPr>
              <a:defRPr sz="7400"/>
            </a:lvl4pPr>
            <a:lvl5pPr>
              <a:defRPr sz="74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16733520" y="7110377"/>
            <a:ext cx="14538960" cy="21724622"/>
          </a:xfrm>
        </p:spPr>
        <p:txBody>
          <a:bodyPr/>
          <a:lstStyle>
            <a:lvl1pPr>
              <a:defRPr sz="11500"/>
            </a:lvl1pPr>
            <a:lvl2pPr>
              <a:defRPr sz="9900"/>
            </a:lvl2pPr>
            <a:lvl3pPr>
              <a:defRPr sz="8200"/>
            </a:lvl3pPr>
            <a:lvl4pPr>
              <a:defRPr sz="7400"/>
            </a:lvl4pPr>
            <a:lvl5pPr>
              <a:defRPr sz="74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DE1E5BE-79EA-4EAD-B688-4E7F2BBE56D0}" type="datetimeFigureOut">
              <a:rPr lang="en-US" smtClean="0"/>
              <a:pPr/>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550635-60F2-476C-BD38-C474D7EE9770}"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1310640"/>
            <a:ext cx="29626560" cy="54864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1645920" y="25968960"/>
            <a:ext cx="14544677" cy="3657600"/>
          </a:xfrm>
          <a:solidFill>
            <a:schemeClr val="accent1"/>
          </a:solidFill>
          <a:ln w="9652">
            <a:solidFill>
              <a:schemeClr val="accent1"/>
            </a:solidFill>
            <a:miter lim="800000"/>
          </a:ln>
        </p:spPr>
        <p:txBody>
          <a:bodyPr lIns="752405" anchor="ctr"/>
          <a:lstStyle>
            <a:lvl1pPr marL="0" indent="0">
              <a:buNone/>
              <a:defRPr sz="9900" b="0">
                <a:solidFill>
                  <a:schemeClr val="bg1"/>
                </a:solidFill>
              </a:defRPr>
            </a:lvl1pPr>
            <a:lvl2pPr>
              <a:buNone/>
              <a:defRPr sz="8200" b="1"/>
            </a:lvl2pPr>
            <a:lvl3pPr>
              <a:buNone/>
              <a:defRPr sz="7400" b="1"/>
            </a:lvl3pPr>
            <a:lvl4pPr>
              <a:buNone/>
              <a:defRPr sz="6600" b="1"/>
            </a:lvl4pPr>
            <a:lvl5pPr>
              <a:buNone/>
              <a:defRPr sz="6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16722095" y="25968960"/>
            <a:ext cx="14550390" cy="3657600"/>
          </a:xfrm>
          <a:solidFill>
            <a:schemeClr val="accent1"/>
          </a:solidFill>
          <a:ln w="9652">
            <a:solidFill>
              <a:schemeClr val="accent1"/>
            </a:solidFill>
            <a:miter lim="800000"/>
          </a:ln>
        </p:spPr>
        <p:txBody>
          <a:bodyPr lIns="752405" anchor="ctr"/>
          <a:lstStyle>
            <a:lvl1pPr marL="0" indent="0">
              <a:buNone/>
              <a:defRPr sz="9900" b="0">
                <a:solidFill>
                  <a:schemeClr val="bg1"/>
                </a:solidFill>
              </a:defRPr>
            </a:lvl1pPr>
            <a:lvl2pPr>
              <a:buNone/>
              <a:defRPr sz="8200" b="1"/>
            </a:lvl2pPr>
            <a:lvl3pPr>
              <a:buNone/>
              <a:defRPr sz="7400" b="1"/>
            </a:lvl3pPr>
            <a:lvl4pPr>
              <a:buNone/>
              <a:defRPr sz="6600" b="1"/>
            </a:lvl4pPr>
            <a:lvl5pPr>
              <a:buNone/>
              <a:defRPr sz="6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1645920" y="6932614"/>
            <a:ext cx="14544677" cy="18920462"/>
          </a:xfrm>
          <a:ln>
            <a:noFill/>
            <a:prstDash val="sysDash"/>
            <a:miter lim="800000"/>
          </a:ln>
        </p:spPr>
        <p:txBody>
          <a:bodyPr/>
          <a:lstStyle>
            <a:lvl1pPr>
              <a:defRPr sz="9900"/>
            </a:lvl1pPr>
            <a:lvl2pPr>
              <a:defRPr sz="8200"/>
            </a:lvl2pPr>
            <a:lvl3pPr>
              <a:defRPr sz="7400"/>
            </a:lvl3pPr>
            <a:lvl4pPr>
              <a:defRPr sz="6600"/>
            </a:lvl4pPr>
            <a:lvl5pPr>
              <a:defRPr sz="6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16722092" y="6932614"/>
            <a:ext cx="14550390" cy="18920462"/>
          </a:xfrm>
          <a:ln>
            <a:noFill/>
            <a:prstDash val="sysDash"/>
            <a:miter lim="800000"/>
          </a:ln>
        </p:spPr>
        <p:txBody>
          <a:bodyPr/>
          <a:lstStyle>
            <a:lvl1pPr>
              <a:spcBef>
                <a:spcPts val="0"/>
              </a:spcBef>
              <a:defRPr sz="9900"/>
            </a:lvl1pPr>
            <a:lvl2pPr>
              <a:defRPr sz="8200"/>
            </a:lvl2pPr>
            <a:lvl3pPr>
              <a:defRPr sz="7400"/>
            </a:lvl3pPr>
            <a:lvl4pPr>
              <a:defRPr sz="6600"/>
            </a:lvl4pPr>
            <a:lvl5pPr>
              <a:defRPr sz="6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DE1E5BE-79EA-4EAD-B688-4E7F2BBE56D0}" type="datetimeFigureOut">
              <a:rPr lang="en-US" smtClean="0"/>
              <a:pPr/>
              <a:t>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550635-60F2-476C-BD38-C474D7EE97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DE1E5BE-79EA-4EAD-B688-4E7F2BBE56D0}" type="datetimeFigureOut">
              <a:rPr lang="en-US" smtClean="0"/>
              <a:pPr/>
              <a:t>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550635-60F2-476C-BD38-C474D7EE9770}"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E1E5BE-79EA-4EAD-B688-4E7F2BBE56D0}" type="datetimeFigureOut">
              <a:rPr lang="en-US" smtClean="0"/>
              <a:pPr/>
              <a:t>2/22/2018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550635-60F2-476C-BD38-C474D7EE97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291840" y="23408640"/>
            <a:ext cx="26934394" cy="2194560"/>
          </a:xfrm>
        </p:spPr>
        <p:txBody>
          <a:bodyPr vert="horz" anchor="t">
            <a:noAutofit/>
            <a:sp3d prstMaterial="softEdge">
              <a:bevelT w="0" h="0"/>
            </a:sp3d>
          </a:bodyPr>
          <a:lstStyle>
            <a:lvl1pPr algn="r">
              <a:buNone/>
              <a:defRPr sz="103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15910560" y="25704490"/>
            <a:ext cx="14308531" cy="4389120"/>
          </a:xfrm>
        </p:spPr>
        <p:txBody>
          <a:bodyPr/>
          <a:lstStyle>
            <a:lvl1pPr marL="0" indent="0" algn="r">
              <a:buNone/>
              <a:defRPr sz="6600"/>
            </a:lvl1pPr>
            <a:lvl2pPr>
              <a:buNone/>
              <a:defRPr sz="4900"/>
            </a:lvl2pPr>
            <a:lvl3pPr>
              <a:buNone/>
              <a:defRPr sz="4100"/>
            </a:lvl3pPr>
            <a:lvl4pPr>
              <a:buNone/>
              <a:defRPr sz="3700"/>
            </a:lvl4pPr>
            <a:lvl5pPr>
              <a:buNone/>
              <a:defRPr sz="37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91840" y="1316736"/>
            <a:ext cx="26927251" cy="21945600"/>
          </a:xfrm>
        </p:spPr>
        <p:txBody>
          <a:bodyPr/>
          <a:lstStyle>
            <a:lvl1pPr>
              <a:defRPr sz="13200"/>
            </a:lvl1pPr>
            <a:lvl2pPr>
              <a:defRPr sz="11500"/>
            </a:lvl2pPr>
            <a:lvl3pPr>
              <a:defRPr sz="9900"/>
            </a:lvl3pPr>
            <a:lvl4pPr>
              <a:defRPr sz="8200"/>
            </a:lvl4pPr>
            <a:lvl5pPr>
              <a:defRPr sz="82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24217315" y="30758131"/>
            <a:ext cx="6912864" cy="1755648"/>
          </a:xfrm>
        </p:spPr>
        <p:txBody>
          <a:bodyPr/>
          <a:lstStyle/>
          <a:p>
            <a:fld id="{6DE1E5BE-79EA-4EAD-B688-4E7F2BBE56D0}" type="datetimeFigureOut">
              <a:rPr lang="en-US" smtClean="0"/>
              <a:pPr/>
              <a:t>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550635-60F2-476C-BD38-C474D7EE97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4108435" y="26128329"/>
            <a:ext cx="25786080" cy="3111514"/>
          </a:xfrm>
          <a:noFill/>
        </p:spPr>
        <p:txBody>
          <a:bodyPr lIns="376202" tIns="0" rIns="376202" anchor="t"/>
          <a:lstStyle>
            <a:lvl1pPr marL="0" marR="75240" indent="0" algn="r">
              <a:buNone/>
              <a:defRPr sz="5800"/>
            </a:lvl1pPr>
            <a:lvl2pPr>
              <a:defRPr sz="4900"/>
            </a:lvl2pPr>
            <a:lvl3pPr>
              <a:defRPr sz="4100"/>
            </a:lvl3pPr>
            <a:lvl4pPr>
              <a:defRPr sz="3700"/>
            </a:lvl4pPr>
            <a:lvl5pPr>
              <a:defRPr sz="37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822960" y="911846"/>
            <a:ext cx="31272480" cy="21067776"/>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1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DE1E5BE-79EA-4EAD-B688-4E7F2BBE56D0}" type="datetimeFigureOut">
              <a:rPr lang="en-US" smtClean="0"/>
              <a:pPr/>
              <a:t>2/22/2018</a:t>
            </a:fld>
            <a:endParaRPr lang="en-US"/>
          </a:p>
        </p:txBody>
      </p:sp>
      <p:sp>
        <p:nvSpPr>
          <p:cNvPr id="6" name="Footer Placeholder 5"/>
          <p:cNvSpPr>
            <a:spLocks noGrp="1"/>
          </p:cNvSpPr>
          <p:nvPr>
            <p:ph type="ftr" sz="quarter" idx="11"/>
          </p:nvPr>
        </p:nvSpPr>
        <p:spPr>
          <a:xfrm>
            <a:off x="15768261" y="30758134"/>
            <a:ext cx="8462452" cy="1752600"/>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A550635-60F2-476C-BD38-C474D7EE9770}" type="slidenum">
              <a:rPr lang="en-US" smtClean="0"/>
              <a:pPr/>
              <a:t>‹#›</a:t>
            </a:fld>
            <a:endParaRPr lang="en-US"/>
          </a:p>
        </p:txBody>
      </p:sp>
      <p:sp>
        <p:nvSpPr>
          <p:cNvPr id="2" name="Title 1"/>
          <p:cNvSpPr>
            <a:spLocks noGrp="1"/>
          </p:cNvSpPr>
          <p:nvPr>
            <p:ph type="title"/>
          </p:nvPr>
        </p:nvSpPr>
        <p:spPr>
          <a:xfrm>
            <a:off x="822960" y="23352585"/>
            <a:ext cx="29071555" cy="2700826"/>
          </a:xfrm>
          <a:noFill/>
        </p:spPr>
        <p:txBody>
          <a:bodyPr anchor="t">
            <a:sp3d prstMaterial="softEdge"/>
          </a:bodyPr>
          <a:lstStyle>
            <a:lvl1pPr marR="0" algn="r">
              <a:buNone/>
              <a:defRPr sz="123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1797383" y="28535693"/>
            <a:ext cx="17786246" cy="4421165"/>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376202" tIns="188101" rIns="376202" bIns="188101" anchor="t" compatLnSpc="1"/>
          <a:lstStyle/>
          <a:p>
            <a:endParaRPr kumimoji="0" lang="en-US"/>
          </a:p>
        </p:txBody>
      </p:sp>
      <p:sp>
        <p:nvSpPr>
          <p:cNvPr id="9" name="Freeform 8"/>
          <p:cNvSpPr>
            <a:spLocks/>
          </p:cNvSpPr>
          <p:nvPr/>
        </p:nvSpPr>
        <p:spPr bwMode="auto">
          <a:xfrm>
            <a:off x="1748583" y="28507253"/>
            <a:ext cx="13285624" cy="448056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376202" tIns="188101" rIns="376202" bIns="188101" anchor="t" compatLnSpc="1"/>
          <a:lstStyle/>
          <a:p>
            <a:endParaRPr kumimoji="0" lang="en-US"/>
          </a:p>
        </p:txBody>
      </p:sp>
      <p:sp>
        <p:nvSpPr>
          <p:cNvPr id="10" name="Right Triangle 9"/>
          <p:cNvSpPr>
            <a:spLocks/>
          </p:cNvSpPr>
          <p:nvPr/>
        </p:nvSpPr>
        <p:spPr bwMode="auto">
          <a:xfrm>
            <a:off x="-21751" y="27798015"/>
            <a:ext cx="12248330" cy="5188166"/>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376202" tIns="188101" rIns="376202" bIns="188101" anchor="ctr" compatLnSpc="1"/>
          <a:lstStyle/>
          <a:p>
            <a:pPr algn="ctr" eaLnBrk="1" latinLnBrk="0" hangingPunct="1"/>
            <a:endParaRPr kumimoji="0" lang="en-US"/>
          </a:p>
        </p:txBody>
      </p:sp>
      <p:cxnSp>
        <p:nvCxnSpPr>
          <p:cNvPr id="11" name="Straight Connector 10"/>
          <p:cNvCxnSpPr/>
          <p:nvPr/>
        </p:nvCxnSpPr>
        <p:spPr>
          <a:xfrm>
            <a:off x="-33251" y="27781145"/>
            <a:ext cx="12259832" cy="5205038"/>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31190803" y="23944512"/>
            <a:ext cx="658368" cy="109728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376202" tIns="188101" rIns="376202" bIns="188101" anchor="ctr"/>
          <a:lstStyle/>
          <a:p>
            <a:pPr algn="l" eaLnBrk="1" latinLnBrk="0" hangingPunct="1"/>
            <a:endParaRPr kumimoji="0" lang="en-US"/>
          </a:p>
        </p:txBody>
      </p:sp>
      <p:sp>
        <p:nvSpPr>
          <p:cNvPr id="13" name="Chevron 12"/>
          <p:cNvSpPr/>
          <p:nvPr/>
        </p:nvSpPr>
        <p:spPr>
          <a:xfrm>
            <a:off x="30519706" y="23944512"/>
            <a:ext cx="658368" cy="109728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lIns="376202" tIns="188101" rIns="376202" bIns="188101" anchor="ctr"/>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1797383" y="28535693"/>
            <a:ext cx="17786246" cy="4421165"/>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376202" tIns="188101" rIns="376202" bIns="188101" anchor="t" compatLnSpc="1"/>
          <a:lstStyle/>
          <a:p>
            <a:endParaRPr kumimoji="0" lang="en-US"/>
          </a:p>
        </p:txBody>
      </p:sp>
      <p:sp>
        <p:nvSpPr>
          <p:cNvPr id="12" name="Freeform 11"/>
          <p:cNvSpPr>
            <a:spLocks/>
          </p:cNvSpPr>
          <p:nvPr/>
        </p:nvSpPr>
        <p:spPr bwMode="auto">
          <a:xfrm>
            <a:off x="1748583" y="28507253"/>
            <a:ext cx="13285624" cy="448056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376202" tIns="188101" rIns="376202" bIns="188101" anchor="t" compatLnSpc="1"/>
          <a:lstStyle/>
          <a:p>
            <a:endParaRPr kumimoji="0" lang="en-US"/>
          </a:p>
        </p:txBody>
      </p:sp>
      <p:sp>
        <p:nvSpPr>
          <p:cNvPr id="14" name="Right Triangle 13"/>
          <p:cNvSpPr>
            <a:spLocks/>
          </p:cNvSpPr>
          <p:nvPr/>
        </p:nvSpPr>
        <p:spPr bwMode="auto">
          <a:xfrm>
            <a:off x="-21751" y="27798015"/>
            <a:ext cx="12248330" cy="5188166"/>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376202" tIns="188101" rIns="376202" bIns="188101" anchor="ctr" compatLnSpc="1"/>
          <a:lstStyle/>
          <a:p>
            <a:pPr algn="ctr" eaLnBrk="1" latinLnBrk="0" hangingPunct="1"/>
            <a:endParaRPr kumimoji="0" lang="en-US"/>
          </a:p>
        </p:txBody>
      </p:sp>
      <p:cxnSp>
        <p:nvCxnSpPr>
          <p:cNvPr id="15" name="Straight Connector 14"/>
          <p:cNvCxnSpPr/>
          <p:nvPr/>
        </p:nvCxnSpPr>
        <p:spPr>
          <a:xfrm>
            <a:off x="-33251" y="27781145"/>
            <a:ext cx="12259832" cy="5205038"/>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1645920" y="1318262"/>
            <a:ext cx="29626560" cy="5486400"/>
          </a:xfrm>
          <a:prstGeom prst="rect">
            <a:avLst/>
          </a:prstGeom>
        </p:spPr>
        <p:txBody>
          <a:bodyPr vert="horz" lIns="376202" tIns="188101" rIns="376202" bIns="188101"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1645920" y="7110377"/>
            <a:ext cx="29626560" cy="21724622"/>
          </a:xfrm>
          <a:prstGeom prst="rect">
            <a:avLst/>
          </a:prstGeom>
        </p:spPr>
        <p:txBody>
          <a:bodyPr vert="horz" lIns="376202" tIns="188101" rIns="376202" bIns="188101">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24217315" y="30758131"/>
            <a:ext cx="6912864" cy="1755648"/>
          </a:xfrm>
          <a:prstGeom prst="rect">
            <a:avLst/>
          </a:prstGeom>
        </p:spPr>
        <p:txBody>
          <a:bodyPr vert="horz" lIns="376202" tIns="188101" rIns="376202" bIns="188101" anchor="b"/>
          <a:lstStyle>
            <a:lvl1pPr algn="l" eaLnBrk="1" latinLnBrk="0" hangingPunct="1">
              <a:defRPr kumimoji="0" sz="4100">
                <a:solidFill>
                  <a:schemeClr val="tx1"/>
                </a:solidFill>
              </a:defRPr>
            </a:lvl1pPr>
            <a:extLst/>
          </a:lstStyle>
          <a:p>
            <a:fld id="{6DE1E5BE-79EA-4EAD-B688-4E7F2BBE56D0}" type="datetimeFigureOut">
              <a:rPr lang="en-US" smtClean="0"/>
              <a:pPr/>
              <a:t>2/22/2018</a:t>
            </a:fld>
            <a:endParaRPr lang="en-US"/>
          </a:p>
        </p:txBody>
      </p:sp>
      <p:sp>
        <p:nvSpPr>
          <p:cNvPr id="22" name="Footer Placeholder 21"/>
          <p:cNvSpPr>
            <a:spLocks noGrp="1"/>
          </p:cNvSpPr>
          <p:nvPr>
            <p:ph type="ftr" sz="quarter" idx="3"/>
          </p:nvPr>
        </p:nvSpPr>
        <p:spPr>
          <a:xfrm>
            <a:off x="15768261" y="30758134"/>
            <a:ext cx="8462452" cy="1752600"/>
          </a:xfrm>
          <a:prstGeom prst="rect">
            <a:avLst/>
          </a:prstGeom>
        </p:spPr>
        <p:txBody>
          <a:bodyPr vert="horz" lIns="376202" tIns="188101" rIns="376202" bIns="188101" anchor="b"/>
          <a:lstStyle>
            <a:lvl1pPr algn="r" eaLnBrk="1" latinLnBrk="0" hangingPunct="1">
              <a:defRPr kumimoji="0" sz="4100">
                <a:solidFill>
                  <a:schemeClr val="tx1"/>
                </a:solidFill>
              </a:defRPr>
            </a:lvl1pPr>
            <a:extLst/>
          </a:lstStyle>
          <a:p>
            <a:endParaRPr lang="en-US"/>
          </a:p>
        </p:txBody>
      </p:sp>
      <p:sp>
        <p:nvSpPr>
          <p:cNvPr id="18" name="Slide Number Placeholder 17"/>
          <p:cNvSpPr>
            <a:spLocks noGrp="1"/>
          </p:cNvSpPr>
          <p:nvPr>
            <p:ph type="sldNum" sz="quarter" idx="4"/>
          </p:nvPr>
        </p:nvSpPr>
        <p:spPr>
          <a:xfrm>
            <a:off x="31130179" y="30758134"/>
            <a:ext cx="1316736" cy="1752600"/>
          </a:xfrm>
          <a:prstGeom prst="rect">
            <a:avLst/>
          </a:prstGeom>
        </p:spPr>
        <p:txBody>
          <a:bodyPr vert="horz" lIns="376202" tIns="188101" rIns="376202" bIns="188101" anchor="b"/>
          <a:lstStyle>
            <a:lvl1pPr algn="r" eaLnBrk="1" latinLnBrk="0" hangingPunct="1">
              <a:defRPr kumimoji="0" sz="4100" b="0">
                <a:solidFill>
                  <a:schemeClr val="tx1"/>
                </a:solidFill>
              </a:defRPr>
            </a:lvl1pPr>
            <a:extLst/>
          </a:lstStyle>
          <a:p>
            <a:fld id="{6A550635-60F2-476C-BD38-C474D7EE9770}"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169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1504810" indent="-1053367" algn="l" rtl="0" eaLnBrk="1" latinLnBrk="0" hangingPunct="1">
        <a:spcBef>
          <a:spcPts val="1646"/>
        </a:spcBef>
        <a:spcAft>
          <a:spcPts val="0"/>
        </a:spcAft>
        <a:buClr>
          <a:schemeClr val="accent1"/>
        </a:buClr>
        <a:buSzPct val="68000"/>
        <a:buFont typeface="Wingdings 3"/>
        <a:buChar char=""/>
        <a:defRPr kumimoji="0" sz="11100" kern="1200">
          <a:solidFill>
            <a:schemeClr val="tx1"/>
          </a:solidFill>
          <a:latin typeface="+mn-lt"/>
          <a:ea typeface="+mn-ea"/>
          <a:cs typeface="+mn-cs"/>
        </a:defRPr>
      </a:lvl1pPr>
      <a:lvl2pPr marL="2558177" indent="-940506" algn="l" rtl="0" eaLnBrk="1" latinLnBrk="0" hangingPunct="1">
        <a:spcBef>
          <a:spcPts val="1333"/>
        </a:spcBef>
        <a:buClr>
          <a:schemeClr val="accent1"/>
        </a:buClr>
        <a:buFont typeface="Verdana"/>
        <a:buChar char="◦"/>
        <a:defRPr kumimoji="0" sz="9500" kern="1200">
          <a:solidFill>
            <a:schemeClr val="tx1"/>
          </a:solidFill>
          <a:latin typeface="+mn-lt"/>
          <a:ea typeface="+mn-ea"/>
          <a:cs typeface="+mn-cs"/>
        </a:defRPr>
      </a:lvl2pPr>
      <a:lvl3pPr marL="3536303" indent="-940506" algn="l" rtl="0" eaLnBrk="1" latinLnBrk="0" hangingPunct="1">
        <a:spcBef>
          <a:spcPts val="1440"/>
        </a:spcBef>
        <a:buClr>
          <a:schemeClr val="accent2"/>
        </a:buClr>
        <a:buSzPct val="100000"/>
        <a:buFont typeface="Wingdings 2"/>
        <a:buChar char=""/>
        <a:defRPr kumimoji="0" sz="8600" kern="1200">
          <a:solidFill>
            <a:schemeClr val="tx1"/>
          </a:solidFill>
          <a:latin typeface="+mn-lt"/>
          <a:ea typeface="+mn-ea"/>
          <a:cs typeface="+mn-cs"/>
        </a:defRPr>
      </a:lvl3pPr>
      <a:lvl4pPr marL="4702531" indent="-940506" algn="l" rtl="0" eaLnBrk="1" latinLnBrk="0" hangingPunct="1">
        <a:spcBef>
          <a:spcPts val="1440"/>
        </a:spcBef>
        <a:buClr>
          <a:schemeClr val="accent2"/>
        </a:buClr>
        <a:buFont typeface="Wingdings 2"/>
        <a:buChar char=""/>
        <a:defRPr kumimoji="0" sz="7800" kern="1200">
          <a:solidFill>
            <a:schemeClr val="tx1"/>
          </a:solidFill>
          <a:latin typeface="+mn-lt"/>
          <a:ea typeface="+mn-ea"/>
          <a:cs typeface="+mn-cs"/>
        </a:defRPr>
      </a:lvl4pPr>
      <a:lvl5pPr marL="5643037" indent="-940506" algn="l" rtl="0" eaLnBrk="1" latinLnBrk="0" hangingPunct="1">
        <a:spcBef>
          <a:spcPts val="1440"/>
        </a:spcBef>
        <a:buClr>
          <a:schemeClr val="accent2"/>
        </a:buClr>
        <a:buFont typeface="Wingdings 2"/>
        <a:buChar char=""/>
        <a:defRPr kumimoji="0" sz="7400" kern="1200">
          <a:solidFill>
            <a:schemeClr val="tx1"/>
          </a:solidFill>
          <a:latin typeface="+mn-lt"/>
          <a:ea typeface="+mn-ea"/>
          <a:cs typeface="+mn-cs"/>
        </a:defRPr>
      </a:lvl5pPr>
      <a:lvl6pPr marL="6583543" indent="-940506" algn="l" rtl="0" eaLnBrk="1" latinLnBrk="0" hangingPunct="1">
        <a:spcBef>
          <a:spcPts val="1440"/>
        </a:spcBef>
        <a:buClr>
          <a:schemeClr val="accent3"/>
        </a:buClr>
        <a:buFont typeface="Wingdings 2"/>
        <a:buChar char=""/>
        <a:defRPr kumimoji="0" sz="7400" kern="1200">
          <a:solidFill>
            <a:schemeClr val="tx1"/>
          </a:solidFill>
          <a:latin typeface="+mn-lt"/>
          <a:ea typeface="+mn-ea"/>
          <a:cs typeface="+mn-cs"/>
        </a:defRPr>
      </a:lvl6pPr>
      <a:lvl7pPr marL="7524049" indent="-940506" algn="l" rtl="0" eaLnBrk="1" latinLnBrk="0" hangingPunct="1">
        <a:spcBef>
          <a:spcPts val="1440"/>
        </a:spcBef>
        <a:buClr>
          <a:schemeClr val="accent3"/>
        </a:buClr>
        <a:buFont typeface="Wingdings 2"/>
        <a:buChar char=""/>
        <a:defRPr kumimoji="0" sz="6600" kern="1200">
          <a:solidFill>
            <a:schemeClr val="tx1"/>
          </a:solidFill>
          <a:latin typeface="+mn-lt"/>
          <a:ea typeface="+mn-ea"/>
          <a:cs typeface="+mn-cs"/>
        </a:defRPr>
      </a:lvl7pPr>
      <a:lvl8pPr marL="8464555" indent="-940506" algn="l" rtl="0" eaLnBrk="1" latinLnBrk="0" hangingPunct="1">
        <a:spcBef>
          <a:spcPts val="1440"/>
        </a:spcBef>
        <a:buClr>
          <a:schemeClr val="accent3"/>
        </a:buClr>
        <a:buFont typeface="Wingdings 2"/>
        <a:buChar char=""/>
        <a:defRPr kumimoji="0" sz="6600" kern="1200">
          <a:solidFill>
            <a:schemeClr val="tx1"/>
          </a:solidFill>
          <a:latin typeface="+mn-lt"/>
          <a:ea typeface="+mn-ea"/>
          <a:cs typeface="+mn-cs"/>
        </a:defRPr>
      </a:lvl8pPr>
      <a:lvl9pPr marL="9405061" indent="-940506" algn="l" rtl="0" eaLnBrk="1" latinLnBrk="0" hangingPunct="1">
        <a:spcBef>
          <a:spcPts val="1440"/>
        </a:spcBef>
        <a:buClr>
          <a:schemeClr val="accent3"/>
        </a:buClr>
        <a:buFont typeface="Wingdings 2"/>
        <a:buChar char=""/>
        <a:defRPr kumimoji="0" sz="6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1881012" algn="l" rtl="0" eaLnBrk="1" latinLnBrk="0" hangingPunct="1">
        <a:defRPr kumimoji="0" kern="1200">
          <a:solidFill>
            <a:schemeClr val="tx1"/>
          </a:solidFill>
          <a:latin typeface="+mn-lt"/>
          <a:ea typeface="+mn-ea"/>
          <a:cs typeface="+mn-cs"/>
        </a:defRPr>
      </a:lvl2pPr>
      <a:lvl3pPr marL="3762024" algn="l" rtl="0" eaLnBrk="1" latinLnBrk="0" hangingPunct="1">
        <a:defRPr kumimoji="0" kern="1200">
          <a:solidFill>
            <a:schemeClr val="tx1"/>
          </a:solidFill>
          <a:latin typeface="+mn-lt"/>
          <a:ea typeface="+mn-ea"/>
          <a:cs typeface="+mn-cs"/>
        </a:defRPr>
      </a:lvl3pPr>
      <a:lvl4pPr marL="5643037" algn="l" rtl="0" eaLnBrk="1" latinLnBrk="0" hangingPunct="1">
        <a:defRPr kumimoji="0" kern="1200">
          <a:solidFill>
            <a:schemeClr val="tx1"/>
          </a:solidFill>
          <a:latin typeface="+mn-lt"/>
          <a:ea typeface="+mn-ea"/>
          <a:cs typeface="+mn-cs"/>
        </a:defRPr>
      </a:lvl4pPr>
      <a:lvl5pPr marL="7524049" algn="l" rtl="0" eaLnBrk="1" latinLnBrk="0" hangingPunct="1">
        <a:defRPr kumimoji="0" kern="1200">
          <a:solidFill>
            <a:schemeClr val="tx1"/>
          </a:solidFill>
          <a:latin typeface="+mn-lt"/>
          <a:ea typeface="+mn-ea"/>
          <a:cs typeface="+mn-cs"/>
        </a:defRPr>
      </a:lvl5pPr>
      <a:lvl6pPr marL="9405061" algn="l" rtl="0" eaLnBrk="1" latinLnBrk="0" hangingPunct="1">
        <a:defRPr kumimoji="0" kern="1200">
          <a:solidFill>
            <a:schemeClr val="tx1"/>
          </a:solidFill>
          <a:latin typeface="+mn-lt"/>
          <a:ea typeface="+mn-ea"/>
          <a:cs typeface="+mn-cs"/>
        </a:defRPr>
      </a:lvl6pPr>
      <a:lvl7pPr marL="11286073" algn="l" rtl="0" eaLnBrk="1" latinLnBrk="0" hangingPunct="1">
        <a:defRPr kumimoji="0" kern="1200">
          <a:solidFill>
            <a:schemeClr val="tx1"/>
          </a:solidFill>
          <a:latin typeface="+mn-lt"/>
          <a:ea typeface="+mn-ea"/>
          <a:cs typeface="+mn-cs"/>
        </a:defRPr>
      </a:lvl7pPr>
      <a:lvl8pPr marL="13167086" algn="l" rtl="0" eaLnBrk="1" latinLnBrk="0" hangingPunct="1">
        <a:defRPr kumimoji="0" kern="1200">
          <a:solidFill>
            <a:schemeClr val="tx1"/>
          </a:solidFill>
          <a:latin typeface="+mn-lt"/>
          <a:ea typeface="+mn-ea"/>
          <a:cs typeface="+mn-cs"/>
        </a:defRPr>
      </a:lvl8pPr>
      <a:lvl9pPr marL="15048098"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0"/>
            <a:ext cx="28254960" cy="4724400"/>
          </a:xfrm>
        </p:spPr>
        <p:txBody>
          <a:bodyPr>
            <a:normAutofit fontScale="90000"/>
          </a:bodyPr>
          <a:lstStyle/>
          <a:p>
            <a:pPr algn="ctr"/>
            <a:r>
              <a:rPr lang="en-US" sz="6000" dirty="0"/>
              <a:t>INTERACTION OF RACE WITH WEIGHT LOSS AND RESOLUTION OF OBESITY CO-MORBIDITIES IN PATIENTS UNDERGOING LAPAROSCOPIC ROUX-EN-Y GASTRIC BYPASS (LRYGB): AN ANALYSIS OF 83,059 BOLD DATABASE PATIENTS</a:t>
            </a:r>
            <a:br>
              <a:rPr lang="en-US" sz="6600" dirty="0"/>
            </a:br>
            <a:r>
              <a:rPr lang="en-US" sz="4400" dirty="0">
                <a:solidFill>
                  <a:schemeClr val="tx1"/>
                </a:solidFill>
              </a:rPr>
              <a:t>Jeffrey </a:t>
            </a:r>
            <a:r>
              <a:rPr lang="en-US" sz="4400" dirty="0" err="1">
                <a:solidFill>
                  <a:schemeClr val="tx1"/>
                </a:solidFill>
              </a:rPr>
              <a:t>Emrich</a:t>
            </a:r>
            <a:r>
              <a:rPr lang="en-US" sz="4400" dirty="0">
                <a:solidFill>
                  <a:schemeClr val="tx1"/>
                </a:solidFill>
              </a:rPr>
              <a:t>, D.O. and Gus J. </a:t>
            </a:r>
            <a:r>
              <a:rPr lang="en-US" sz="4400" dirty="0" err="1">
                <a:solidFill>
                  <a:schemeClr val="tx1"/>
                </a:solidFill>
              </a:rPr>
              <a:t>Slotman</a:t>
            </a:r>
            <a:r>
              <a:rPr lang="en-US" sz="4400" dirty="0">
                <a:solidFill>
                  <a:schemeClr val="tx1"/>
                </a:solidFill>
              </a:rPr>
              <a:t>, M.D.</a:t>
            </a:r>
            <a:br>
              <a:rPr lang="es-ES" sz="4400" dirty="0">
                <a:solidFill>
                  <a:schemeClr val="tx1"/>
                </a:solidFill>
              </a:rPr>
            </a:br>
            <a:r>
              <a:rPr lang="es-ES" sz="4400" dirty="0" err="1">
                <a:solidFill>
                  <a:schemeClr val="tx1"/>
                </a:solidFill>
              </a:rPr>
              <a:t>Department</a:t>
            </a:r>
            <a:r>
              <a:rPr lang="es-ES" sz="4400" dirty="0">
                <a:solidFill>
                  <a:schemeClr val="tx1"/>
                </a:solidFill>
              </a:rPr>
              <a:t> of </a:t>
            </a:r>
            <a:r>
              <a:rPr lang="es-ES" sz="4400" dirty="0" err="1">
                <a:solidFill>
                  <a:schemeClr val="tx1"/>
                </a:solidFill>
              </a:rPr>
              <a:t>Surgery</a:t>
            </a:r>
            <a:r>
              <a:rPr lang="es-ES" sz="4400" dirty="0">
                <a:solidFill>
                  <a:schemeClr val="tx1"/>
                </a:solidFill>
              </a:rPr>
              <a:t>, Inspira </a:t>
            </a:r>
            <a:r>
              <a:rPr lang="es-ES" sz="4400" dirty="0" err="1">
                <a:solidFill>
                  <a:schemeClr val="tx1"/>
                </a:solidFill>
              </a:rPr>
              <a:t>Health</a:t>
            </a:r>
            <a:r>
              <a:rPr lang="es-ES" sz="4400" dirty="0">
                <a:solidFill>
                  <a:schemeClr val="tx1"/>
                </a:solidFill>
              </a:rPr>
              <a:t> Network, </a:t>
            </a:r>
            <a:r>
              <a:rPr lang="es-ES" sz="4400" dirty="0" err="1">
                <a:solidFill>
                  <a:schemeClr val="tx1"/>
                </a:solidFill>
              </a:rPr>
              <a:t>Vineland</a:t>
            </a:r>
            <a:r>
              <a:rPr lang="es-ES" sz="4400" dirty="0">
                <a:solidFill>
                  <a:schemeClr val="tx1"/>
                </a:solidFill>
              </a:rPr>
              <a:t>, NJ</a:t>
            </a:r>
            <a:endParaRPr lang="en-US" sz="4400" dirty="0"/>
          </a:p>
        </p:txBody>
      </p:sp>
      <p:sp>
        <p:nvSpPr>
          <p:cNvPr id="3" name="Subtitle 2"/>
          <p:cNvSpPr>
            <a:spLocks noGrp="1"/>
          </p:cNvSpPr>
          <p:nvPr>
            <p:ph type="subTitle" idx="1"/>
          </p:nvPr>
        </p:nvSpPr>
        <p:spPr>
          <a:xfrm>
            <a:off x="468630" y="9601200"/>
            <a:ext cx="15940794" cy="2243326"/>
          </a:xfrm>
          <a:ln>
            <a:solidFill>
              <a:schemeClr val="tx1"/>
            </a:solidFill>
          </a:ln>
        </p:spPr>
        <p:txBody>
          <a:bodyPr>
            <a:normAutofit fontScale="25000" lnSpcReduction="20000"/>
          </a:bodyPr>
          <a:lstStyle/>
          <a:p>
            <a:pPr algn="ctr"/>
            <a:r>
              <a:rPr lang="en-US" sz="16000" b="1" dirty="0"/>
              <a:t>Objective</a:t>
            </a:r>
          </a:p>
          <a:p>
            <a:pPr algn="just"/>
            <a:endParaRPr lang="en-US" sz="6600" b="1" dirty="0"/>
          </a:p>
          <a:p>
            <a:pPr algn="just"/>
            <a:r>
              <a:rPr lang="en-US" sz="14400" dirty="0"/>
              <a:t>To identify racial variations in weight loss and resolution of obesity co-morbidities after LRYGB.</a:t>
            </a:r>
            <a:endParaRPr lang="en-US" sz="14400" b="1" dirty="0"/>
          </a:p>
        </p:txBody>
      </p:sp>
      <p:pic>
        <p:nvPicPr>
          <p:cNvPr id="4"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381000"/>
            <a:ext cx="2895600" cy="1091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428502" y="12573000"/>
            <a:ext cx="16021050" cy="5139869"/>
          </a:xfrm>
          <a:prstGeom prst="rect">
            <a:avLst/>
          </a:prstGeom>
          <a:noFill/>
          <a:ln>
            <a:solidFill>
              <a:schemeClr val="tx1"/>
            </a:solidFill>
          </a:ln>
        </p:spPr>
        <p:txBody>
          <a:bodyPr wrap="square" rtlCol="0">
            <a:spAutoFit/>
          </a:bodyPr>
          <a:lstStyle/>
          <a:p>
            <a:pPr algn="ctr"/>
            <a:r>
              <a:rPr lang="en-US" sz="4000" b="1" dirty="0"/>
              <a:t>Methods</a:t>
            </a:r>
          </a:p>
          <a:p>
            <a:pPr algn="just"/>
            <a:r>
              <a:rPr lang="en-US" sz="3600" dirty="0"/>
              <a:t>Data from 83,059 Surgical Review Corporation BOLD database patients who underwent laparoscopic Roux-en-Y gastric bypass was analyzed retrospectively in five groups: African-American (n=9,055), Caucasian (n=63,352), Hispanic ( n=6,893), Asian (n=198), and Other (Pacific Islander, Native American, or &gt;1 race listed in BOLD; n=3,561). Outcomes analysis used General linear models (GLM) that included baseline and post-operative data, and were modified for binomial distribution of dichotomous variables.</a:t>
            </a:r>
          </a:p>
        </p:txBody>
      </p:sp>
      <p:sp>
        <p:nvSpPr>
          <p:cNvPr id="7" name="TextBox 6"/>
          <p:cNvSpPr txBox="1"/>
          <p:nvPr/>
        </p:nvSpPr>
        <p:spPr>
          <a:xfrm>
            <a:off x="468630" y="18364200"/>
            <a:ext cx="16021050" cy="9510296"/>
          </a:xfrm>
          <a:prstGeom prst="rect">
            <a:avLst/>
          </a:prstGeom>
          <a:noFill/>
          <a:ln>
            <a:solidFill>
              <a:schemeClr val="tx1"/>
            </a:solidFill>
          </a:ln>
        </p:spPr>
        <p:txBody>
          <a:bodyPr wrap="square" rtlCol="0">
            <a:spAutoFit/>
          </a:bodyPr>
          <a:lstStyle/>
          <a:p>
            <a:pPr algn="ctr"/>
            <a:r>
              <a:rPr lang="en-US" sz="4000" b="1" dirty="0"/>
              <a:t>Results</a:t>
            </a:r>
          </a:p>
          <a:p>
            <a:pPr algn="just"/>
            <a:r>
              <a:rPr lang="en-US" sz="3600" dirty="0"/>
              <a:t>Resolution/persistence of angina, CHF, pulmonary hypertension, and polycystic ovarian disease did not vary by race.  Racial differences in diabetes, liver disease, obstructive sleep apnea, obesity hypoventilation syndrome, gout, back and musculoskeletal pain, leg edema, alcohol use, and non-depression psychological issues did not remain after 6 months.. Weight and BMI were higher in African-Americans versus Caucasians, Hispanics and Other (12 months, p&lt;0.0001). Hypertension persisted African-American versus Caucasian, Hispanic, Other through 24 months (p&lt;0.01). Caucasian </a:t>
            </a:r>
            <a:r>
              <a:rPr lang="en-US" sz="3600" dirty="0" err="1"/>
              <a:t>cholelithiasis</a:t>
            </a:r>
            <a:r>
              <a:rPr lang="en-US" sz="3600" dirty="0"/>
              <a:t> (18 months, p&lt;0.05), abdominal </a:t>
            </a:r>
            <a:r>
              <a:rPr lang="en-US" sz="3600" dirty="0" err="1"/>
              <a:t>panniculitis</a:t>
            </a:r>
            <a:r>
              <a:rPr lang="en-US" sz="3600" dirty="0"/>
              <a:t> (12 months, p&lt;0.01,) and depression (24 months, p&lt;0.05) continued higher versus other races. GERD was highest in African-Americans and Caucasians at 12 months (p&lt;0.05), as was dyslipidemia in Caucasians, African-Americans, and Other (p&lt;0.05). Hispanic depression was lowest (24 months (p&lt;0.05). Other had highest stress urinary incontinence (12 months, p&lt;0.05).</a:t>
            </a:r>
          </a:p>
        </p:txBody>
      </p:sp>
      <p:sp>
        <p:nvSpPr>
          <p:cNvPr id="5" name="TextBox 4"/>
          <p:cNvSpPr txBox="1"/>
          <p:nvPr/>
        </p:nvSpPr>
        <p:spPr>
          <a:xfrm>
            <a:off x="381000" y="28422600"/>
            <a:ext cx="15773401" cy="4031873"/>
          </a:xfrm>
          <a:prstGeom prst="rect">
            <a:avLst/>
          </a:prstGeom>
          <a:noFill/>
          <a:ln>
            <a:solidFill>
              <a:schemeClr val="tx1"/>
            </a:solidFill>
          </a:ln>
        </p:spPr>
        <p:txBody>
          <a:bodyPr wrap="square" rtlCol="0">
            <a:spAutoFit/>
          </a:bodyPr>
          <a:lstStyle/>
          <a:p>
            <a:pPr algn="ctr"/>
            <a:r>
              <a:rPr lang="en-US" sz="4000" b="1" dirty="0"/>
              <a:t>Conclusions</a:t>
            </a:r>
          </a:p>
          <a:p>
            <a:pPr algn="just"/>
            <a:r>
              <a:rPr lang="en-US" sz="3600" dirty="0"/>
              <a:t>LRYGB improves obesity, weight, and co-morbidity outcomes, but results vary by race. African-American weight and hypertension, and African-American/Caucasian GERD, and dyslipidemia resolve least. Caucasian abdominal issues and depression dominate. Racial variation in many obesity co-morbidities disappeared after 6-12 months.</a:t>
            </a:r>
            <a:endParaRPr lang="en-US" sz="3600" b="1" dirty="0"/>
          </a:p>
        </p:txBody>
      </p:sp>
      <p:graphicFrame>
        <p:nvGraphicFramePr>
          <p:cNvPr id="9" name="Table 8"/>
          <p:cNvGraphicFramePr>
            <a:graphicFrameLocks noGrp="1"/>
          </p:cNvGraphicFramePr>
          <p:nvPr>
            <p:extLst>
              <p:ext uri="{D42A27DB-BD31-4B8C-83A1-F6EECF244321}">
                <p14:modId xmlns:p14="http://schemas.microsoft.com/office/powerpoint/2010/main" val="2636956448"/>
              </p:ext>
            </p:extLst>
          </p:nvPr>
        </p:nvGraphicFramePr>
        <p:xfrm>
          <a:off x="16687800" y="6802519"/>
          <a:ext cx="16078201" cy="25582481"/>
        </p:xfrm>
        <a:graphic>
          <a:graphicData uri="http://schemas.openxmlformats.org/drawingml/2006/table">
            <a:tbl>
              <a:tblPr firstRow="1" bandRow="1">
                <a:tableStyleId>{073A0DAA-6AF3-43AB-8588-CEC1D06C72B9}</a:tableStyleId>
              </a:tblPr>
              <a:tblGrid>
                <a:gridCol w="35814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9812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gridCol w="1828800">
                  <a:extLst>
                    <a:ext uri="{9D8B030D-6E8A-4147-A177-3AD203B41FA5}">
                      <a16:colId xmlns:a16="http://schemas.microsoft.com/office/drawing/2014/main" val="20005"/>
                    </a:ext>
                  </a:extLst>
                </a:gridCol>
                <a:gridCol w="1752600">
                  <a:extLst>
                    <a:ext uri="{9D8B030D-6E8A-4147-A177-3AD203B41FA5}">
                      <a16:colId xmlns:a16="http://schemas.microsoft.com/office/drawing/2014/main" val="20006"/>
                    </a:ext>
                  </a:extLst>
                </a:gridCol>
                <a:gridCol w="1447801">
                  <a:extLst>
                    <a:ext uri="{9D8B030D-6E8A-4147-A177-3AD203B41FA5}">
                      <a16:colId xmlns:a16="http://schemas.microsoft.com/office/drawing/2014/main" val="20007"/>
                    </a:ext>
                  </a:extLst>
                </a:gridCol>
              </a:tblGrid>
              <a:tr h="3183842">
                <a:tc>
                  <a:txBody>
                    <a:bodyPr/>
                    <a:lstStyle/>
                    <a:p>
                      <a:pPr algn="ctr"/>
                      <a:r>
                        <a:rPr lang="en-US" sz="2800" dirty="0"/>
                        <a:t>Outcome</a:t>
                      </a:r>
                    </a:p>
                  </a:txBody>
                  <a:tcPr/>
                </a:tc>
                <a:tc>
                  <a:txBody>
                    <a:bodyPr/>
                    <a:lstStyle/>
                    <a:p>
                      <a:pPr algn="ctr"/>
                      <a:r>
                        <a:rPr lang="en-US" sz="2800" dirty="0"/>
                        <a:t>African-American</a:t>
                      </a:r>
                    </a:p>
                    <a:p>
                      <a:pPr algn="ctr"/>
                      <a:endParaRPr lang="en-US" sz="2800" dirty="0"/>
                    </a:p>
                    <a:p>
                      <a:pPr algn="ctr"/>
                      <a:r>
                        <a:rPr lang="en-US" sz="2800" dirty="0"/>
                        <a:t>n=9,055</a:t>
                      </a:r>
                    </a:p>
                  </a:txBody>
                  <a:tcPr/>
                </a:tc>
                <a:tc>
                  <a:txBody>
                    <a:bodyPr/>
                    <a:lstStyle/>
                    <a:p>
                      <a:pPr algn="ctr"/>
                      <a:r>
                        <a:rPr lang="en-US" sz="2800" dirty="0"/>
                        <a:t>Caucasian</a:t>
                      </a:r>
                    </a:p>
                    <a:p>
                      <a:pPr algn="ctr"/>
                      <a:endParaRPr lang="en-US" sz="2800" dirty="0"/>
                    </a:p>
                    <a:p>
                      <a:pPr algn="ctr"/>
                      <a:endParaRPr lang="en-US" sz="2800" dirty="0"/>
                    </a:p>
                    <a:p>
                      <a:pPr algn="ctr"/>
                      <a:r>
                        <a:rPr lang="en-US" sz="2800" dirty="0"/>
                        <a:t>n=63,352</a:t>
                      </a:r>
                    </a:p>
                  </a:txBody>
                  <a:tcPr/>
                </a:tc>
                <a:tc>
                  <a:txBody>
                    <a:bodyPr/>
                    <a:lstStyle/>
                    <a:p>
                      <a:pPr algn="ctr"/>
                      <a:r>
                        <a:rPr lang="en-US" sz="2800" dirty="0"/>
                        <a:t>Hispanic</a:t>
                      </a:r>
                    </a:p>
                    <a:p>
                      <a:pPr algn="ctr"/>
                      <a:endParaRPr lang="en-US" sz="2800" dirty="0"/>
                    </a:p>
                    <a:p>
                      <a:pPr algn="ctr"/>
                      <a:endParaRPr lang="en-US" sz="2800" dirty="0"/>
                    </a:p>
                    <a:p>
                      <a:pPr algn="ctr"/>
                      <a:r>
                        <a:rPr lang="en-US" sz="2800" dirty="0"/>
                        <a:t>n=6,893</a:t>
                      </a:r>
                    </a:p>
                  </a:txBody>
                  <a:tcPr/>
                </a:tc>
                <a:tc>
                  <a:txBody>
                    <a:bodyPr/>
                    <a:lstStyle/>
                    <a:p>
                      <a:pPr algn="ctr"/>
                      <a:r>
                        <a:rPr lang="en-US" sz="2800" dirty="0"/>
                        <a:t>Asian</a:t>
                      </a:r>
                    </a:p>
                    <a:p>
                      <a:pPr algn="ctr"/>
                      <a:endParaRPr lang="en-US" sz="2800" dirty="0"/>
                    </a:p>
                    <a:p>
                      <a:pPr algn="ctr"/>
                      <a:endParaRPr lang="en-US" sz="2800" dirty="0"/>
                    </a:p>
                    <a:p>
                      <a:pPr algn="ctr"/>
                      <a:r>
                        <a:rPr lang="en-US" sz="2800" dirty="0"/>
                        <a:t>n=198</a:t>
                      </a:r>
                    </a:p>
                  </a:txBody>
                  <a:tcPr/>
                </a:tc>
                <a:tc>
                  <a:txBody>
                    <a:bodyPr/>
                    <a:lstStyle/>
                    <a:p>
                      <a:pPr algn="ctr"/>
                      <a:r>
                        <a:rPr lang="en-US" sz="2800" dirty="0"/>
                        <a:t>Other</a:t>
                      </a:r>
                    </a:p>
                    <a:p>
                      <a:pPr algn="ctr"/>
                      <a:endParaRPr lang="en-US" sz="2800" dirty="0"/>
                    </a:p>
                    <a:p>
                      <a:pPr algn="ctr"/>
                      <a:endParaRPr lang="en-US" sz="2800" dirty="0"/>
                    </a:p>
                    <a:p>
                      <a:pPr algn="ctr"/>
                      <a:r>
                        <a:rPr lang="en-US" sz="2800" dirty="0"/>
                        <a:t>n=3,561</a:t>
                      </a:r>
                    </a:p>
                  </a:txBody>
                  <a:tcPr/>
                </a:tc>
                <a:tc>
                  <a:txBody>
                    <a:bodyPr/>
                    <a:lstStyle/>
                    <a:p>
                      <a:pPr algn="ctr"/>
                      <a:r>
                        <a:rPr lang="en-US" sz="2800" dirty="0"/>
                        <a:t>P-value</a:t>
                      </a:r>
                    </a:p>
                  </a:txBody>
                  <a:tcPr/>
                </a:tc>
                <a:tc>
                  <a:txBody>
                    <a:bodyPr/>
                    <a:lstStyle/>
                    <a:p>
                      <a:pPr algn="ctr"/>
                      <a:r>
                        <a:rPr lang="en-US" sz="2800" dirty="0"/>
                        <a:t>Time</a:t>
                      </a:r>
                      <a:r>
                        <a:rPr lang="en-US" sz="2800" baseline="0" dirty="0"/>
                        <a:t> Period</a:t>
                      </a:r>
                      <a:endParaRPr lang="en-US" sz="2800" dirty="0"/>
                    </a:p>
                  </a:txBody>
                  <a:tcPr/>
                </a:tc>
                <a:extLst>
                  <a:ext uri="{0D108BD9-81ED-4DB2-BD59-A6C34878D82A}">
                    <a16:rowId xmlns:a16="http://schemas.microsoft.com/office/drawing/2014/main" val="10000"/>
                  </a:ext>
                </a:extLst>
              </a:tr>
              <a:tr h="1862980">
                <a:tc>
                  <a:txBody>
                    <a:bodyPr/>
                    <a:lstStyle/>
                    <a:p>
                      <a:pPr algn="ctr"/>
                      <a:r>
                        <a:rPr lang="en-US" sz="2800" dirty="0"/>
                        <a:t>Weight (kg)</a:t>
                      </a:r>
                    </a:p>
                  </a:txBody>
                  <a:tcPr anchor="ctr"/>
                </a:tc>
                <a:tc>
                  <a:txBody>
                    <a:bodyPr/>
                    <a:lstStyle/>
                    <a:p>
                      <a:pPr algn="ctr"/>
                      <a:r>
                        <a:rPr lang="en-US" sz="2800"/>
                        <a:t>94+/-22</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t>86+/-20</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t>85+/-19</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t>87+/-21</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t>86+/-20</a:t>
                      </a:r>
                    </a:p>
                  </a:txBody>
                  <a:tcPr anchor="ctr"/>
                </a:tc>
                <a:tc>
                  <a:txBody>
                    <a:bodyPr/>
                    <a:lstStyle/>
                    <a:p>
                      <a:pPr algn="ctr"/>
                      <a:r>
                        <a:rPr lang="en-US" sz="2800" dirty="0"/>
                        <a:t>&lt;0.0001</a:t>
                      </a:r>
                    </a:p>
                  </a:txBody>
                  <a:tcPr anchor="ctr"/>
                </a:tc>
                <a:tc>
                  <a:txBody>
                    <a:bodyPr/>
                    <a:lstStyle/>
                    <a:p>
                      <a:pPr algn="ctr"/>
                      <a:r>
                        <a:rPr lang="en-US" sz="2800" dirty="0"/>
                        <a:t>12mos</a:t>
                      </a:r>
                    </a:p>
                  </a:txBody>
                  <a:tcPr anchor="ctr"/>
                </a:tc>
                <a:extLst>
                  <a:ext uri="{0D108BD9-81ED-4DB2-BD59-A6C34878D82A}">
                    <a16:rowId xmlns:a16="http://schemas.microsoft.com/office/drawing/2014/main" val="10001"/>
                  </a:ext>
                </a:extLst>
              </a:tr>
              <a:tr h="1862980">
                <a:tc>
                  <a:txBody>
                    <a:bodyPr/>
                    <a:lstStyle/>
                    <a:p>
                      <a:pPr algn="ctr"/>
                      <a:r>
                        <a:rPr lang="en-US" sz="2800" dirty="0"/>
                        <a:t>BMI (kg/m</a:t>
                      </a:r>
                      <a:r>
                        <a:rPr lang="en-US" sz="2400" dirty="0"/>
                        <a:t>2</a:t>
                      </a:r>
                      <a:r>
                        <a:rPr lang="en-US" sz="2800" dirty="0"/>
                        <a: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t>34+/-7</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t>31+/-6</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t>32+/-6</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t>32+/-6</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a:t>31+/-6</a:t>
                      </a:r>
                    </a:p>
                  </a:txBody>
                  <a:tcPr anchor="ctr"/>
                </a:tc>
                <a:tc>
                  <a:txBody>
                    <a:bodyPr/>
                    <a:lstStyle/>
                    <a:p>
                      <a:pPr algn="ctr"/>
                      <a:r>
                        <a:rPr lang="en-US" sz="2800" dirty="0"/>
                        <a:t>&lt;0.0001</a:t>
                      </a:r>
                    </a:p>
                  </a:txBody>
                  <a:tcPr anchor="ctr"/>
                </a:tc>
                <a:tc>
                  <a:txBody>
                    <a:bodyPr/>
                    <a:lstStyle/>
                    <a:p>
                      <a:pPr algn="ctr"/>
                      <a:r>
                        <a:rPr lang="en-US" sz="2800" dirty="0"/>
                        <a:t>12mos</a:t>
                      </a:r>
                    </a:p>
                  </a:txBody>
                  <a:tcPr anchor="ctr"/>
                </a:tc>
                <a:extLst>
                  <a:ext uri="{0D108BD9-81ED-4DB2-BD59-A6C34878D82A}">
                    <a16:rowId xmlns:a16="http://schemas.microsoft.com/office/drawing/2014/main" val="10002"/>
                  </a:ext>
                </a:extLst>
              </a:tr>
              <a:tr h="2380497">
                <a:tc>
                  <a:txBody>
                    <a:bodyPr/>
                    <a:lstStyle/>
                    <a:p>
                      <a:pPr algn="ctr"/>
                      <a:r>
                        <a:rPr lang="en-US" sz="2800" dirty="0"/>
                        <a:t>HTN (%)</a:t>
                      </a:r>
                    </a:p>
                  </a:txBody>
                  <a:tcPr anchor="ctr"/>
                </a:tc>
                <a:tc>
                  <a:txBody>
                    <a:bodyPr/>
                    <a:lstStyle/>
                    <a:p>
                      <a:pPr algn="ctr"/>
                      <a:r>
                        <a:rPr lang="en-US" sz="2800" dirty="0"/>
                        <a:t>43.07</a:t>
                      </a:r>
                    </a:p>
                  </a:txBody>
                  <a:tcPr anchor="ctr"/>
                </a:tc>
                <a:tc>
                  <a:txBody>
                    <a:bodyPr/>
                    <a:lstStyle/>
                    <a:p>
                      <a:pPr algn="ctr"/>
                      <a:r>
                        <a:rPr lang="en-US" sz="2800" dirty="0"/>
                        <a:t>29.36</a:t>
                      </a:r>
                    </a:p>
                  </a:txBody>
                  <a:tcPr anchor="ctr"/>
                </a:tc>
                <a:tc>
                  <a:txBody>
                    <a:bodyPr/>
                    <a:lstStyle/>
                    <a:p>
                      <a:pPr algn="ctr"/>
                      <a:r>
                        <a:rPr lang="en-US" sz="2800" dirty="0"/>
                        <a:t>24.41</a:t>
                      </a:r>
                    </a:p>
                  </a:txBody>
                  <a:tcPr anchor="ctr"/>
                </a:tc>
                <a:tc>
                  <a:txBody>
                    <a:bodyPr/>
                    <a:lstStyle/>
                    <a:p>
                      <a:pPr algn="ctr"/>
                      <a:r>
                        <a:rPr lang="en-US" sz="2800" dirty="0"/>
                        <a:t>63.64</a:t>
                      </a:r>
                    </a:p>
                  </a:txBody>
                  <a:tcPr anchor="ctr"/>
                </a:tc>
                <a:tc>
                  <a:txBody>
                    <a:bodyPr/>
                    <a:lstStyle/>
                    <a:p>
                      <a:pPr algn="ctr"/>
                      <a:r>
                        <a:rPr lang="en-US" sz="2800" dirty="0"/>
                        <a:t>29</a:t>
                      </a:r>
                    </a:p>
                  </a:txBody>
                  <a:tcPr anchor="ctr"/>
                </a:tc>
                <a:tc>
                  <a:txBody>
                    <a:bodyPr/>
                    <a:lstStyle/>
                    <a:p>
                      <a:pPr algn="ctr"/>
                      <a:r>
                        <a:rPr lang="en-US" sz="2800" dirty="0"/>
                        <a:t>&lt;0.001</a:t>
                      </a:r>
                    </a:p>
                  </a:txBody>
                  <a:tcPr anchor="ctr"/>
                </a:tc>
                <a:tc>
                  <a:txBody>
                    <a:bodyPr/>
                    <a:lstStyle/>
                    <a:p>
                      <a:pPr algn="ctr"/>
                      <a:r>
                        <a:rPr lang="en-US" sz="2800" dirty="0"/>
                        <a:t>18mos</a:t>
                      </a:r>
                    </a:p>
                  </a:txBody>
                  <a:tcPr anchor="ctr"/>
                </a:tc>
                <a:extLst>
                  <a:ext uri="{0D108BD9-81ED-4DB2-BD59-A6C34878D82A}">
                    <a16:rowId xmlns:a16="http://schemas.microsoft.com/office/drawing/2014/main" val="10003"/>
                  </a:ext>
                </a:extLst>
              </a:tr>
              <a:tr h="1862980">
                <a:tc>
                  <a:txBody>
                    <a:bodyPr/>
                    <a:lstStyle/>
                    <a:p>
                      <a:pPr algn="ctr"/>
                      <a:r>
                        <a:rPr lang="en-US" sz="2800" dirty="0" err="1"/>
                        <a:t>Cholelithiasis</a:t>
                      </a:r>
                      <a:r>
                        <a:rPr lang="en-US" sz="2800" dirty="0"/>
                        <a:t> (%)</a:t>
                      </a:r>
                    </a:p>
                  </a:txBody>
                  <a:tcPr anchor="ctr"/>
                </a:tc>
                <a:tc>
                  <a:txBody>
                    <a:bodyPr/>
                    <a:lstStyle/>
                    <a:p>
                      <a:pPr algn="ctr"/>
                      <a:r>
                        <a:rPr lang="en-US" sz="2800" dirty="0"/>
                        <a:t>15.51</a:t>
                      </a:r>
                    </a:p>
                  </a:txBody>
                  <a:tcPr anchor="ctr"/>
                </a:tc>
                <a:tc>
                  <a:txBody>
                    <a:bodyPr/>
                    <a:lstStyle/>
                    <a:p>
                      <a:pPr algn="ctr"/>
                      <a:r>
                        <a:rPr lang="en-US" sz="2800" dirty="0"/>
                        <a:t>23.99</a:t>
                      </a:r>
                    </a:p>
                  </a:txBody>
                  <a:tcPr anchor="ctr"/>
                </a:tc>
                <a:tc>
                  <a:txBody>
                    <a:bodyPr/>
                    <a:lstStyle/>
                    <a:p>
                      <a:pPr algn="ctr"/>
                      <a:r>
                        <a:rPr lang="en-US" sz="2800" dirty="0"/>
                        <a:t>18.02</a:t>
                      </a:r>
                    </a:p>
                  </a:txBody>
                  <a:tcPr anchor="ctr"/>
                </a:tc>
                <a:tc>
                  <a:txBody>
                    <a:bodyPr/>
                    <a:lstStyle/>
                    <a:p>
                      <a:pPr algn="ctr"/>
                      <a:r>
                        <a:rPr lang="en-US" sz="2800" dirty="0"/>
                        <a:t>13.04</a:t>
                      </a:r>
                    </a:p>
                  </a:txBody>
                  <a:tcPr anchor="ctr"/>
                </a:tc>
                <a:tc>
                  <a:txBody>
                    <a:bodyPr/>
                    <a:lstStyle/>
                    <a:p>
                      <a:pPr algn="ctr"/>
                      <a:r>
                        <a:rPr lang="en-US" sz="2800" dirty="0"/>
                        <a:t>17.44</a:t>
                      </a:r>
                    </a:p>
                  </a:txBody>
                  <a:tcPr anchor="ctr"/>
                </a:tc>
                <a:tc>
                  <a:txBody>
                    <a:bodyPr/>
                    <a:lstStyle/>
                    <a:p>
                      <a:pPr algn="ctr"/>
                      <a:r>
                        <a:rPr lang="en-US" sz="2800" dirty="0"/>
                        <a:t>&lt;0.0001</a:t>
                      </a:r>
                    </a:p>
                  </a:txBody>
                  <a:tcPr anchor="ctr"/>
                </a:tc>
                <a:tc>
                  <a:txBody>
                    <a:bodyPr/>
                    <a:lstStyle/>
                    <a:p>
                      <a:pPr algn="ctr"/>
                      <a:r>
                        <a:rPr lang="en-US" sz="2800" dirty="0"/>
                        <a:t>12mos</a:t>
                      </a:r>
                    </a:p>
                  </a:txBody>
                  <a:tcPr anchor="ctr"/>
                </a:tc>
                <a:extLst>
                  <a:ext uri="{0D108BD9-81ED-4DB2-BD59-A6C34878D82A}">
                    <a16:rowId xmlns:a16="http://schemas.microsoft.com/office/drawing/2014/main" val="10004"/>
                  </a:ext>
                </a:extLst>
              </a:tr>
              <a:tr h="1862980">
                <a:tc>
                  <a:txBody>
                    <a:bodyPr/>
                    <a:lstStyle/>
                    <a:p>
                      <a:pPr algn="ctr"/>
                      <a:r>
                        <a:rPr lang="en-US" sz="2800" dirty="0" err="1"/>
                        <a:t>Panniculitis</a:t>
                      </a:r>
                      <a:r>
                        <a:rPr lang="en-US" sz="2800" dirty="0"/>
                        <a:t> (%)</a:t>
                      </a:r>
                    </a:p>
                  </a:txBody>
                  <a:tcPr anchor="ctr"/>
                </a:tc>
                <a:tc>
                  <a:txBody>
                    <a:bodyPr/>
                    <a:lstStyle/>
                    <a:p>
                      <a:pPr algn="ctr"/>
                      <a:r>
                        <a:rPr lang="en-US" sz="2800" dirty="0"/>
                        <a:t>5.84</a:t>
                      </a:r>
                    </a:p>
                  </a:txBody>
                  <a:tcPr anchor="ctr"/>
                </a:tc>
                <a:tc>
                  <a:txBody>
                    <a:bodyPr/>
                    <a:lstStyle/>
                    <a:p>
                      <a:pPr algn="ctr"/>
                      <a:r>
                        <a:rPr lang="en-US" sz="2800" dirty="0"/>
                        <a:t>9.11</a:t>
                      </a:r>
                    </a:p>
                  </a:txBody>
                  <a:tcPr anchor="ctr"/>
                </a:tc>
                <a:tc>
                  <a:txBody>
                    <a:bodyPr/>
                    <a:lstStyle/>
                    <a:p>
                      <a:pPr algn="ctr"/>
                      <a:r>
                        <a:rPr lang="en-US" sz="2800" dirty="0"/>
                        <a:t>4.22</a:t>
                      </a:r>
                    </a:p>
                  </a:txBody>
                  <a:tcPr anchor="ctr"/>
                </a:tc>
                <a:tc>
                  <a:txBody>
                    <a:bodyPr/>
                    <a:lstStyle/>
                    <a:p>
                      <a:pPr algn="ctr"/>
                      <a:r>
                        <a:rPr lang="en-US" sz="2800" dirty="0"/>
                        <a:t>2.17</a:t>
                      </a:r>
                    </a:p>
                  </a:txBody>
                  <a:tcPr anchor="ctr"/>
                </a:tc>
                <a:tc>
                  <a:txBody>
                    <a:bodyPr/>
                    <a:lstStyle/>
                    <a:p>
                      <a:pPr algn="ctr"/>
                      <a:r>
                        <a:rPr lang="en-US" sz="2800" dirty="0"/>
                        <a:t>6.05</a:t>
                      </a:r>
                    </a:p>
                  </a:txBody>
                  <a:tcPr anchor="ctr"/>
                </a:tc>
                <a:tc>
                  <a:txBody>
                    <a:bodyPr/>
                    <a:lstStyle/>
                    <a:p>
                      <a:pPr algn="ctr"/>
                      <a:r>
                        <a:rPr lang="en-US" sz="2800" dirty="0"/>
                        <a:t>&lt;0.01</a:t>
                      </a:r>
                    </a:p>
                  </a:txBody>
                  <a:tcPr anchor="ctr"/>
                </a:tc>
                <a:tc>
                  <a:txBody>
                    <a:bodyPr/>
                    <a:lstStyle/>
                    <a:p>
                      <a:pPr algn="ctr"/>
                      <a:r>
                        <a:rPr lang="en-US" sz="2800" dirty="0"/>
                        <a:t>12mos</a:t>
                      </a:r>
                    </a:p>
                  </a:txBody>
                  <a:tcPr anchor="ctr"/>
                </a:tc>
                <a:extLst>
                  <a:ext uri="{0D108BD9-81ED-4DB2-BD59-A6C34878D82A}">
                    <a16:rowId xmlns:a16="http://schemas.microsoft.com/office/drawing/2014/main" val="10005"/>
                  </a:ext>
                </a:extLst>
              </a:tr>
              <a:tr h="1862980">
                <a:tc>
                  <a:txBody>
                    <a:bodyPr/>
                    <a:lstStyle/>
                    <a:p>
                      <a:pPr algn="ctr"/>
                      <a:r>
                        <a:rPr lang="en-US" sz="2800" dirty="0"/>
                        <a:t>Depression (%)</a:t>
                      </a:r>
                    </a:p>
                  </a:txBody>
                  <a:tcPr anchor="ctr"/>
                </a:tc>
                <a:tc>
                  <a:txBody>
                    <a:bodyPr/>
                    <a:lstStyle/>
                    <a:p>
                      <a:pPr algn="ctr"/>
                      <a:r>
                        <a:rPr lang="en-US" sz="2800" dirty="0"/>
                        <a:t>19.72</a:t>
                      </a:r>
                    </a:p>
                  </a:txBody>
                  <a:tcPr anchor="ctr"/>
                </a:tc>
                <a:tc>
                  <a:txBody>
                    <a:bodyPr/>
                    <a:lstStyle/>
                    <a:p>
                      <a:pPr algn="ctr"/>
                      <a:r>
                        <a:rPr lang="en-US" sz="2800" dirty="0"/>
                        <a:t>33.98</a:t>
                      </a:r>
                    </a:p>
                  </a:txBody>
                  <a:tcPr anchor="ctr"/>
                </a:tc>
                <a:tc>
                  <a:txBody>
                    <a:bodyPr/>
                    <a:lstStyle/>
                    <a:p>
                      <a:pPr algn="ctr"/>
                      <a:r>
                        <a:rPr lang="en-US" sz="2800" dirty="0"/>
                        <a:t>17.78</a:t>
                      </a:r>
                    </a:p>
                  </a:txBody>
                  <a:tcPr anchor="ctr"/>
                </a:tc>
                <a:tc>
                  <a:txBody>
                    <a:bodyPr/>
                    <a:lstStyle/>
                    <a:p>
                      <a:pPr algn="ctr"/>
                      <a:r>
                        <a:rPr lang="en-US" sz="2800" dirty="0"/>
                        <a:t>17.39</a:t>
                      </a:r>
                    </a:p>
                  </a:txBody>
                  <a:tcPr anchor="ctr"/>
                </a:tc>
                <a:tc>
                  <a:txBody>
                    <a:bodyPr/>
                    <a:lstStyle/>
                    <a:p>
                      <a:pPr algn="ctr"/>
                      <a:r>
                        <a:rPr lang="en-US" sz="2800" dirty="0"/>
                        <a:t>23.08</a:t>
                      </a:r>
                    </a:p>
                  </a:txBody>
                  <a:tcPr anchor="ctr"/>
                </a:tc>
                <a:tc>
                  <a:txBody>
                    <a:bodyPr/>
                    <a:lstStyle/>
                    <a:p>
                      <a:pPr algn="ctr"/>
                      <a:r>
                        <a:rPr lang="en-US" sz="2800" dirty="0"/>
                        <a:t>&lt;0.01</a:t>
                      </a:r>
                    </a:p>
                  </a:txBody>
                  <a:tcPr anchor="ctr"/>
                </a:tc>
                <a:tc>
                  <a:txBody>
                    <a:bodyPr/>
                    <a:lstStyle/>
                    <a:p>
                      <a:pPr algn="ctr"/>
                      <a:r>
                        <a:rPr lang="en-US" sz="2800" dirty="0"/>
                        <a:t>12mos</a:t>
                      </a:r>
                    </a:p>
                  </a:txBody>
                  <a:tcPr anchor="ctr"/>
                </a:tc>
                <a:extLst>
                  <a:ext uri="{0D108BD9-81ED-4DB2-BD59-A6C34878D82A}">
                    <a16:rowId xmlns:a16="http://schemas.microsoft.com/office/drawing/2014/main" val="10006"/>
                  </a:ext>
                </a:extLst>
              </a:tr>
              <a:tr h="1862980">
                <a:tc>
                  <a:txBody>
                    <a:bodyPr/>
                    <a:lstStyle/>
                    <a:p>
                      <a:pPr algn="ctr"/>
                      <a:r>
                        <a:rPr lang="en-US" sz="2800" dirty="0"/>
                        <a:t>GERD (%)</a:t>
                      </a:r>
                    </a:p>
                  </a:txBody>
                  <a:tcPr anchor="ctr"/>
                </a:tc>
                <a:tc>
                  <a:txBody>
                    <a:bodyPr/>
                    <a:lstStyle/>
                    <a:p>
                      <a:pPr algn="ctr"/>
                      <a:r>
                        <a:rPr lang="en-US" sz="2800" dirty="0"/>
                        <a:t>24.61</a:t>
                      </a:r>
                    </a:p>
                  </a:txBody>
                  <a:tcPr anchor="ctr"/>
                </a:tc>
                <a:tc>
                  <a:txBody>
                    <a:bodyPr/>
                    <a:lstStyle/>
                    <a:p>
                      <a:pPr algn="ctr"/>
                      <a:r>
                        <a:rPr lang="en-US" sz="2800" dirty="0"/>
                        <a:t>24.79</a:t>
                      </a:r>
                    </a:p>
                  </a:txBody>
                  <a:tcPr anchor="ctr"/>
                </a:tc>
                <a:tc>
                  <a:txBody>
                    <a:bodyPr/>
                    <a:lstStyle/>
                    <a:p>
                      <a:pPr algn="ctr"/>
                      <a:r>
                        <a:rPr lang="en-US" sz="2800" dirty="0"/>
                        <a:t>18.63</a:t>
                      </a:r>
                    </a:p>
                  </a:txBody>
                  <a:tcPr anchor="ctr"/>
                </a:tc>
                <a:tc>
                  <a:txBody>
                    <a:bodyPr/>
                    <a:lstStyle/>
                    <a:p>
                      <a:pPr algn="ctr"/>
                      <a:r>
                        <a:rPr lang="en-US" sz="2800" dirty="0"/>
                        <a:t>13.04</a:t>
                      </a:r>
                    </a:p>
                  </a:txBody>
                  <a:tcPr anchor="ctr"/>
                </a:tc>
                <a:tc>
                  <a:txBody>
                    <a:bodyPr/>
                    <a:lstStyle/>
                    <a:p>
                      <a:pPr algn="ctr"/>
                      <a:r>
                        <a:rPr lang="en-US" sz="2800" dirty="0"/>
                        <a:t>22.15</a:t>
                      </a:r>
                    </a:p>
                  </a:txBody>
                  <a:tcPr anchor="ctr"/>
                </a:tc>
                <a:tc>
                  <a:txBody>
                    <a:bodyPr/>
                    <a:lstStyle/>
                    <a:p>
                      <a:pPr algn="ctr"/>
                      <a:r>
                        <a:rPr lang="en-US" sz="2800" dirty="0"/>
                        <a:t>&lt;0.0001</a:t>
                      </a:r>
                    </a:p>
                  </a:txBody>
                  <a:tcPr anchor="ctr"/>
                </a:tc>
                <a:tc>
                  <a:txBody>
                    <a:bodyPr/>
                    <a:lstStyle/>
                    <a:p>
                      <a:pPr algn="ctr"/>
                      <a:r>
                        <a:rPr lang="en-US" sz="2800" dirty="0"/>
                        <a:t>12mos</a:t>
                      </a:r>
                    </a:p>
                  </a:txBody>
                  <a:tcPr anchor="ctr"/>
                </a:tc>
                <a:extLst>
                  <a:ext uri="{0D108BD9-81ED-4DB2-BD59-A6C34878D82A}">
                    <a16:rowId xmlns:a16="http://schemas.microsoft.com/office/drawing/2014/main" val="10007"/>
                  </a:ext>
                </a:extLst>
              </a:tr>
              <a:tr h="2193311">
                <a:tc>
                  <a:txBody>
                    <a:bodyPr/>
                    <a:lstStyle/>
                    <a:p>
                      <a:pPr algn="ctr"/>
                      <a:r>
                        <a:rPr lang="en-US" sz="2800" dirty="0"/>
                        <a:t>Dyslipidemia (%)</a:t>
                      </a:r>
                    </a:p>
                  </a:txBody>
                  <a:tcPr anchor="ctr"/>
                </a:tc>
                <a:tc>
                  <a:txBody>
                    <a:bodyPr/>
                    <a:lstStyle/>
                    <a:p>
                      <a:pPr algn="ctr"/>
                      <a:r>
                        <a:rPr lang="en-US" sz="2800" dirty="0"/>
                        <a:t>20.39</a:t>
                      </a:r>
                    </a:p>
                  </a:txBody>
                  <a:tcPr anchor="ctr"/>
                </a:tc>
                <a:tc>
                  <a:txBody>
                    <a:bodyPr/>
                    <a:lstStyle/>
                    <a:p>
                      <a:pPr algn="ctr"/>
                      <a:r>
                        <a:rPr lang="en-US" sz="2800" dirty="0"/>
                        <a:t>28.15</a:t>
                      </a:r>
                    </a:p>
                  </a:txBody>
                  <a:tcPr anchor="ctr"/>
                </a:tc>
                <a:tc>
                  <a:txBody>
                    <a:bodyPr/>
                    <a:lstStyle/>
                    <a:p>
                      <a:pPr algn="ctr"/>
                      <a:r>
                        <a:rPr lang="en-US" sz="2800" dirty="0"/>
                        <a:t>15.73</a:t>
                      </a:r>
                    </a:p>
                  </a:txBody>
                  <a:tcPr anchor="ctr"/>
                </a:tc>
                <a:tc>
                  <a:txBody>
                    <a:bodyPr/>
                    <a:lstStyle/>
                    <a:p>
                      <a:pPr algn="ctr"/>
                      <a:r>
                        <a:rPr lang="en-US" sz="2800" dirty="0"/>
                        <a:t>19.57</a:t>
                      </a:r>
                    </a:p>
                  </a:txBody>
                  <a:tcPr anchor="ctr"/>
                </a:tc>
                <a:tc>
                  <a:txBody>
                    <a:bodyPr/>
                    <a:lstStyle/>
                    <a:p>
                      <a:pPr algn="ctr"/>
                      <a:r>
                        <a:rPr lang="en-US" sz="2800" dirty="0"/>
                        <a:t>27.18</a:t>
                      </a:r>
                    </a:p>
                  </a:txBody>
                  <a:tcPr anchor="ctr"/>
                </a:tc>
                <a:tc>
                  <a:txBody>
                    <a:bodyPr/>
                    <a:lstStyle/>
                    <a:p>
                      <a:pPr algn="ctr"/>
                      <a:r>
                        <a:rPr lang="en-US" sz="2800" dirty="0"/>
                        <a:t>&lt;0.0001</a:t>
                      </a:r>
                    </a:p>
                  </a:txBody>
                  <a:tcPr anchor="ctr"/>
                </a:tc>
                <a:tc>
                  <a:txBody>
                    <a:bodyPr/>
                    <a:lstStyle/>
                    <a:p>
                      <a:pPr algn="ctr"/>
                      <a:r>
                        <a:rPr lang="en-US" sz="2800" dirty="0"/>
                        <a:t>12mos</a:t>
                      </a:r>
                    </a:p>
                  </a:txBody>
                  <a:tcPr anchor="ctr"/>
                </a:tc>
                <a:extLst>
                  <a:ext uri="{0D108BD9-81ED-4DB2-BD59-A6C34878D82A}">
                    <a16:rowId xmlns:a16="http://schemas.microsoft.com/office/drawing/2014/main" val="10008"/>
                  </a:ext>
                </a:extLst>
              </a:tr>
              <a:tr h="1862980">
                <a:tc>
                  <a:txBody>
                    <a:bodyPr/>
                    <a:lstStyle/>
                    <a:p>
                      <a:pPr algn="ctr"/>
                      <a:r>
                        <a:rPr lang="en-US" sz="2800" dirty="0"/>
                        <a:t>Depression (%)</a:t>
                      </a:r>
                    </a:p>
                  </a:txBody>
                  <a:tcPr anchor="ctr"/>
                </a:tc>
                <a:tc>
                  <a:txBody>
                    <a:bodyPr/>
                    <a:lstStyle/>
                    <a:p>
                      <a:pPr algn="ctr"/>
                      <a:r>
                        <a:rPr lang="en-US" sz="2800" dirty="0"/>
                        <a:t>19.72</a:t>
                      </a:r>
                    </a:p>
                  </a:txBody>
                  <a:tcPr anchor="ctr"/>
                </a:tc>
                <a:tc>
                  <a:txBody>
                    <a:bodyPr/>
                    <a:lstStyle/>
                    <a:p>
                      <a:pPr algn="ctr"/>
                      <a:r>
                        <a:rPr lang="en-US" sz="2800" dirty="0"/>
                        <a:t>33.98</a:t>
                      </a:r>
                    </a:p>
                  </a:txBody>
                  <a:tcPr anchor="ctr"/>
                </a:tc>
                <a:tc>
                  <a:txBody>
                    <a:bodyPr/>
                    <a:lstStyle/>
                    <a:p>
                      <a:pPr algn="ctr"/>
                      <a:r>
                        <a:rPr lang="en-US" sz="2800" dirty="0"/>
                        <a:t>17.78</a:t>
                      </a:r>
                    </a:p>
                  </a:txBody>
                  <a:tcPr anchor="ctr"/>
                </a:tc>
                <a:tc>
                  <a:txBody>
                    <a:bodyPr/>
                    <a:lstStyle/>
                    <a:p>
                      <a:pPr algn="ctr"/>
                      <a:r>
                        <a:rPr lang="en-US" sz="2800" dirty="0"/>
                        <a:t>17.39</a:t>
                      </a:r>
                    </a:p>
                  </a:txBody>
                  <a:tcPr anchor="ctr"/>
                </a:tc>
                <a:tc>
                  <a:txBody>
                    <a:bodyPr/>
                    <a:lstStyle/>
                    <a:p>
                      <a:pPr algn="ctr"/>
                      <a:r>
                        <a:rPr lang="en-US" sz="2800" dirty="0"/>
                        <a:t>23.08</a:t>
                      </a:r>
                    </a:p>
                  </a:txBody>
                  <a:tcPr anchor="ctr"/>
                </a:tc>
                <a:tc>
                  <a:txBody>
                    <a:bodyPr/>
                    <a:lstStyle/>
                    <a:p>
                      <a:pPr algn="ctr"/>
                      <a:r>
                        <a:rPr lang="en-US" sz="2800" dirty="0"/>
                        <a:t>&lt;0.01</a:t>
                      </a:r>
                    </a:p>
                  </a:txBody>
                  <a:tcPr anchor="ctr"/>
                </a:tc>
                <a:tc>
                  <a:txBody>
                    <a:bodyPr/>
                    <a:lstStyle/>
                    <a:p>
                      <a:pPr algn="ctr"/>
                      <a:r>
                        <a:rPr lang="en-US" sz="2800" dirty="0"/>
                        <a:t>12mos</a:t>
                      </a:r>
                    </a:p>
                  </a:txBody>
                  <a:tcPr anchor="ctr"/>
                </a:tc>
                <a:extLst>
                  <a:ext uri="{0D108BD9-81ED-4DB2-BD59-A6C34878D82A}">
                    <a16:rowId xmlns:a16="http://schemas.microsoft.com/office/drawing/2014/main" val="10009"/>
                  </a:ext>
                </a:extLst>
              </a:tr>
              <a:tr h="4783971">
                <a:tc>
                  <a:txBody>
                    <a:bodyPr/>
                    <a:lstStyle/>
                    <a:p>
                      <a:pPr algn="ctr"/>
                      <a:r>
                        <a:rPr lang="en-US" sz="2800" dirty="0"/>
                        <a:t>Stress urinary incontinence (%)</a:t>
                      </a:r>
                    </a:p>
                  </a:txBody>
                  <a:tcPr anchor="ctr"/>
                </a:tc>
                <a:tc>
                  <a:txBody>
                    <a:bodyPr/>
                    <a:lstStyle/>
                    <a:p>
                      <a:pPr algn="ctr"/>
                      <a:r>
                        <a:rPr lang="en-US" sz="2800" dirty="0"/>
                        <a:t>10.53</a:t>
                      </a:r>
                    </a:p>
                  </a:txBody>
                  <a:tcPr anchor="ctr"/>
                </a:tc>
                <a:tc>
                  <a:txBody>
                    <a:bodyPr/>
                    <a:lstStyle/>
                    <a:p>
                      <a:pPr algn="ctr"/>
                      <a:r>
                        <a:rPr lang="en-US" sz="2800" dirty="0"/>
                        <a:t>14.98</a:t>
                      </a:r>
                    </a:p>
                  </a:txBody>
                  <a:tcPr anchor="ctr"/>
                </a:tc>
                <a:tc>
                  <a:txBody>
                    <a:bodyPr/>
                    <a:lstStyle/>
                    <a:p>
                      <a:pPr algn="ctr"/>
                      <a:r>
                        <a:rPr lang="en-US" sz="2800" dirty="0"/>
                        <a:t>10.73</a:t>
                      </a:r>
                    </a:p>
                  </a:txBody>
                  <a:tcPr anchor="ctr"/>
                </a:tc>
                <a:tc>
                  <a:txBody>
                    <a:bodyPr/>
                    <a:lstStyle/>
                    <a:p>
                      <a:pPr algn="ctr"/>
                      <a:r>
                        <a:rPr lang="en-US" sz="2800" dirty="0"/>
                        <a:t>4.35</a:t>
                      </a:r>
                    </a:p>
                  </a:txBody>
                  <a:tcPr anchor="ctr"/>
                </a:tc>
                <a:tc>
                  <a:txBody>
                    <a:bodyPr/>
                    <a:lstStyle/>
                    <a:p>
                      <a:pPr algn="ctr"/>
                      <a:r>
                        <a:rPr lang="en-US" sz="2800" dirty="0"/>
                        <a:t>17.33</a:t>
                      </a:r>
                    </a:p>
                  </a:txBody>
                  <a:tcPr anchor="ctr"/>
                </a:tc>
                <a:tc>
                  <a:txBody>
                    <a:bodyPr/>
                    <a:lstStyle/>
                    <a:p>
                      <a:pPr algn="ctr"/>
                      <a:r>
                        <a:rPr lang="en-US" sz="2800" dirty="0"/>
                        <a:t>&lt;0.05</a:t>
                      </a:r>
                    </a:p>
                  </a:txBody>
                  <a:tcPr anchor="ctr"/>
                </a:tc>
                <a:tc>
                  <a:txBody>
                    <a:bodyPr/>
                    <a:lstStyle/>
                    <a:p>
                      <a:pPr algn="ctr"/>
                      <a:r>
                        <a:rPr lang="en-US" sz="2800" dirty="0"/>
                        <a:t>12mos</a:t>
                      </a:r>
                    </a:p>
                  </a:txBody>
                  <a:tcPr anchor="ctr"/>
                </a:tc>
                <a:extLst>
                  <a:ext uri="{0D108BD9-81ED-4DB2-BD59-A6C34878D82A}">
                    <a16:rowId xmlns:a16="http://schemas.microsoft.com/office/drawing/2014/main" val="10010"/>
                  </a:ext>
                </a:extLst>
              </a:tr>
            </a:tbl>
          </a:graphicData>
        </a:graphic>
      </p:graphicFrame>
      <p:sp>
        <p:nvSpPr>
          <p:cNvPr id="10" name="TextBox 9"/>
          <p:cNvSpPr txBox="1"/>
          <p:nvPr/>
        </p:nvSpPr>
        <p:spPr>
          <a:xfrm>
            <a:off x="16689280" y="5915991"/>
            <a:ext cx="16265991" cy="523220"/>
          </a:xfrm>
          <a:prstGeom prst="rect">
            <a:avLst/>
          </a:prstGeom>
          <a:noFill/>
        </p:spPr>
        <p:txBody>
          <a:bodyPr wrap="none" rtlCol="0">
            <a:spAutoFit/>
          </a:bodyPr>
          <a:lstStyle/>
          <a:p>
            <a:r>
              <a:rPr lang="en-US" sz="2800" b="1" dirty="0"/>
              <a:t>Table 1. BOLD DATABASE LAPAROSCOPIC ROUX-EN-Y GASTRIC BYPASS OUTCOMES BY RACE</a:t>
            </a:r>
          </a:p>
        </p:txBody>
      </p:sp>
      <p:sp>
        <p:nvSpPr>
          <p:cNvPr id="8" name="TextBox 7"/>
          <p:cNvSpPr txBox="1"/>
          <p:nvPr/>
        </p:nvSpPr>
        <p:spPr>
          <a:xfrm>
            <a:off x="468630" y="5915991"/>
            <a:ext cx="15940794" cy="2923877"/>
          </a:xfrm>
          <a:prstGeom prst="rect">
            <a:avLst/>
          </a:prstGeom>
          <a:noFill/>
          <a:ln>
            <a:solidFill>
              <a:schemeClr val="tx1"/>
            </a:solidFill>
          </a:ln>
        </p:spPr>
        <p:txBody>
          <a:bodyPr wrap="square" rtlCol="0">
            <a:spAutoFit/>
          </a:bodyPr>
          <a:lstStyle/>
          <a:p>
            <a:pPr algn="ctr"/>
            <a:r>
              <a:rPr lang="en-US" sz="4000" b="1" dirty="0"/>
              <a:t>Background</a:t>
            </a:r>
          </a:p>
          <a:p>
            <a:pPr algn="just"/>
            <a:r>
              <a:rPr lang="en-US" sz="3600" dirty="0"/>
              <a:t>Previous studies have identified significant differences by race in the distribution of medical problems associated with morbid obesity.  Whether or not these racial variations persist after LRYGB and the ensuing weight loss is unknown.</a:t>
            </a:r>
          </a:p>
        </p:txBody>
      </p:sp>
    </p:spTree>
    <p:extLst>
      <p:ext uri="{BB962C8B-B14F-4D97-AF65-F5344CB8AC3E}">
        <p14:creationId xmlns:p14="http://schemas.microsoft.com/office/powerpoint/2010/main" val="14020293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303</TotalTime>
  <Words>565</Words>
  <Application>Microsoft Office PowerPoint</Application>
  <PresentationFormat>Custom</PresentationFormat>
  <Paragraphs>115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Lucida Sans Unicode</vt:lpstr>
      <vt:lpstr>Verdana</vt:lpstr>
      <vt:lpstr>Wingdings 2</vt:lpstr>
      <vt:lpstr>Wingdings 3</vt:lpstr>
      <vt:lpstr>Concourse</vt:lpstr>
      <vt:lpstr>INTERACTION OF RACE WITH WEIGHT LOSS AND RESOLUTION OF OBESITY CO-MORBIDITIES IN PATIENTS UNDERGOING LAPAROSCOPIC ROUX-EN-Y GASTRIC BYPASS (LRYGB): AN ANALYSIS OF 83,059 BOLD DATABASE PATIENTS Jeffrey Emrich, D.O. and Gus J. Slotman, M.D. Department of Surgery, Inspira Health Network, Vineland, NJ</vt:lpstr>
    </vt:vector>
  </TitlesOfParts>
  <Company>Underwood-Memorial Hospital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Brown, Dawn</dc:creator>
  <cp:lastModifiedBy>Victoria Giambattista</cp:lastModifiedBy>
  <cp:revision>25</cp:revision>
  <dcterms:created xsi:type="dcterms:W3CDTF">2014-06-25T14:35:08Z</dcterms:created>
  <dcterms:modified xsi:type="dcterms:W3CDTF">2018-02-22T16:09:19Z</dcterms:modified>
</cp:coreProperties>
</file>